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307" r:id="rId3"/>
    <p:sldId id="305" r:id="rId4"/>
    <p:sldId id="308" r:id="rId5"/>
    <p:sldId id="309" r:id="rId6"/>
    <p:sldId id="310" r:id="rId7"/>
    <p:sldId id="311" r:id="rId8"/>
    <p:sldId id="312" r:id="rId9"/>
    <p:sldId id="313" r:id="rId10"/>
    <p:sldId id="314" r:id="rId11"/>
    <p:sldId id="306" r:id="rId12"/>
  </p:sldIdLst>
  <p:sldSz cx="9144000" cy="6858000" type="screen4x3"/>
  <p:notesSz cx="7053580" cy="93091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3300"/>
    <a:srgbClr val="FF00FF"/>
    <a:srgbClr val="336600"/>
    <a:srgbClr val="CCFF99"/>
    <a:srgbClr val="99CC00"/>
    <a:srgbClr val="008000"/>
    <a:srgbClr val="0033CC"/>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19"/>
    <p:restoredTop sz="94660"/>
  </p:normalViewPr>
  <p:slideViewPr>
    <p:cSldViewPr showGuides="1">
      <p:cViewPr>
        <p:scale>
          <a:sx n="66" d="100"/>
          <a:sy n="66" d="100"/>
        </p:scale>
        <p:origin x="-2850" y="-9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eaLnBrk="0" hangingPunct="0">
              <a:defRPr sz="120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995738" y="0"/>
            <a:ext cx="3055938" cy="465138"/>
          </a:xfrm>
          <a:prstGeom prst="rect">
            <a:avLst/>
          </a:prstGeom>
        </p:spPr>
        <p:txBody>
          <a:bodyPr vert="horz" lIns="91440" tIns="45720" rIns="91440" bIns="45720" rtlCol="0"/>
          <a:lstStyle>
            <a:lvl1pPr algn="r" eaLnBrk="0" hangingPunct="0">
              <a:defRPr sz="1200">
                <a:cs typeface="+mn-cs"/>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E808189-86CC-42AC-90FA-A4F2FE315BD8}"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eaLnBrk="0" hangingPunct="0">
              <a:defRPr sz="120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995738" y="8842375"/>
            <a:ext cx="3055938" cy="465138"/>
          </a:xfrm>
          <a:prstGeom prst="rect">
            <a:avLst/>
          </a:prstGeom>
        </p:spPr>
        <p:txBody>
          <a:bodyPr vert="horz" lIns="91440" tIns="45720" rIns="91440" bIns="45720" rtlCol="0" anchor="b"/>
          <a:p>
            <a:pPr lvl="0" algn="r">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eaLnBrk="0" hangingPunct="0">
              <a:defRPr sz="120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995738" y="0"/>
            <a:ext cx="3055938" cy="465138"/>
          </a:xfrm>
          <a:prstGeom prst="rect">
            <a:avLst/>
          </a:prstGeom>
        </p:spPr>
        <p:txBody>
          <a:bodyPr vert="horz" lIns="91440" tIns="45720" rIns="91440" bIns="45720" rtlCol="0"/>
          <a:lstStyle>
            <a:lvl1pPr algn="r" eaLnBrk="0" hangingPunct="0">
              <a:defRPr sz="1200">
                <a:cs typeface="+mn-cs"/>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5369100-0330-4797-B7C8-4131F6AC7EC5}"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98563" y="698500"/>
            <a:ext cx="4656138" cy="3490913"/>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704850" y="4421188"/>
            <a:ext cx="5643563" cy="4189413"/>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eaLnBrk="0" hangingPunct="0">
              <a:defRPr sz="120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995738" y="8842375"/>
            <a:ext cx="3055938" cy="465138"/>
          </a:xfrm>
          <a:prstGeom prst="rect">
            <a:avLst/>
          </a:prstGeom>
        </p:spPr>
        <p:txBody>
          <a:bodyPr vert="horz" lIns="91440" tIns="45720" rIns="91440" bIns="45720" rtlCol="0" anchor="b"/>
          <a:p>
            <a:pPr lvl="0" algn="r">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6554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Rectangle 2"/>
          <p:cNvSpPr>
            <a:spLocks noGrp="1"/>
          </p:cNvSpPr>
          <p:nvPr>
            <p:ph type="ctrTitle"/>
          </p:nvPr>
        </p:nvSpPr>
        <p:spPr>
          <a:xfrm>
            <a:off x="3059113" y="188913"/>
            <a:ext cx="5905500" cy="2808287"/>
          </a:xfrm>
          <a:ln/>
        </p:spPr>
        <p:txBody>
          <a:bodyPr vert="horz" wrap="square" lIns="91440" tIns="45720" rIns="91440" bIns="45720" anchor="ctr" anchorCtr="0"/>
          <a:p>
            <a:pPr eaLnBrk="1" hangingPunct="1">
              <a:buClrTx/>
              <a:buSzTx/>
              <a:buFontTx/>
              <a:buNone/>
            </a:pPr>
            <a:r>
              <a:rPr sz="4000" b="1" dirty="0">
                <a:latin typeface="Calibri" panose="020F0502020204030204" pitchFamily="34" charset="0"/>
              </a:rPr>
              <a:t>ANALYSIS OF SAFETY MEASURES DURING THE REFILLING OF LIQUID HAZARDOUS SUBSTANCES - CASE STUDY</a:t>
            </a:r>
            <a:endParaRPr lang="en-US" altLang="en-US" sz="4000" b="1" dirty="0">
              <a:solidFill>
                <a:srgbClr val="003300"/>
              </a:solidFill>
              <a:latin typeface="Calibri" panose="020F0502020204030204" pitchFamily="34" charset="0"/>
            </a:endParaRPr>
          </a:p>
        </p:txBody>
      </p:sp>
      <p:sp>
        <p:nvSpPr>
          <p:cNvPr id="2051" name="Subtitle 2"/>
          <p:cNvSpPr/>
          <p:nvPr/>
        </p:nvSpPr>
        <p:spPr>
          <a:xfrm>
            <a:off x="4643438" y="3500438"/>
            <a:ext cx="4248150" cy="2160587"/>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buNone/>
            </a:pPr>
            <a:r>
              <a:rPr lang="sr-Latn-CS" altLang="x-none" sz="2800" b="1" dirty="0">
                <a:latin typeface="Calibri" panose="020F0502020204030204" pitchFamily="34" charset="0"/>
                <a:cs typeface="Arial" panose="020B0604020202020204" pitchFamily="34" charset="0"/>
              </a:rPr>
              <a:t>Nikola Šobat</a:t>
            </a:r>
            <a:endParaRPr sz="2800" dirty="0">
              <a:latin typeface="Calibri" panose="020F0502020204030204" pitchFamily="34" charset="0"/>
              <a:cs typeface="Arial" panose="020B0604020202020204" pitchFamily="34" charset="0"/>
            </a:endParaRPr>
          </a:p>
          <a:p>
            <a:pPr marL="0" lvl="0" indent="0" algn="ctr">
              <a:buNone/>
            </a:pPr>
            <a:r>
              <a:rPr lang="sr-Latn-CS" altLang="x-none" sz="2800" b="1" dirty="0">
                <a:latin typeface="Calibri" panose="020F0502020204030204" pitchFamily="34" charset="0"/>
                <a:cs typeface="Arial" panose="020B0604020202020204" pitchFamily="34" charset="0"/>
              </a:rPr>
              <a:t>Mile Vajkić</a:t>
            </a:r>
            <a:endParaRPr sz="2800" dirty="0">
              <a:latin typeface="Calibri" panose="020F0502020204030204" pitchFamily="34" charset="0"/>
              <a:cs typeface="Arial" panose="020B0604020202020204" pitchFamily="34" charset="0"/>
            </a:endParaRPr>
          </a:p>
          <a:p>
            <a:pPr marL="0" lvl="0" indent="0" algn="ctr">
              <a:buNone/>
            </a:pPr>
            <a:r>
              <a:rPr lang="sr-Latn-CS" altLang="x-none" sz="2800" b="1" dirty="0">
                <a:latin typeface="Calibri" panose="020F0502020204030204" pitchFamily="34" charset="0"/>
                <a:cs typeface="Arial" panose="020B0604020202020204" pitchFamily="34" charset="0"/>
              </a:rPr>
              <a:t>Biljana Vranješ</a:t>
            </a:r>
            <a:endParaRPr sz="2800" dirty="0">
              <a:latin typeface="Calibri" panose="020F0502020204030204" pitchFamily="34" charset="0"/>
              <a:cs typeface="Arial" panose="020B0604020202020204" pitchFamily="34" charset="0"/>
            </a:endParaRPr>
          </a:p>
          <a:p>
            <a:pPr marL="0" lvl="0" indent="0" algn="ctr">
              <a:buNone/>
            </a:pPr>
            <a:r>
              <a:rPr lang="sr-Latn-CS" altLang="x-none" sz="2800" b="1" dirty="0">
                <a:latin typeface="Calibri" panose="020F0502020204030204" pitchFamily="34" charset="0"/>
                <a:cs typeface="Arial" panose="020B0604020202020204" pitchFamily="34" charset="0"/>
              </a:rPr>
              <a:t>Lutvo Haznadarević</a:t>
            </a:r>
            <a:endParaRPr sz="2800" dirty="0">
              <a:latin typeface="Calibri" panose="020F0502020204030204" pitchFamily="34" charset="0"/>
              <a:ea typeface="Arial" panose="020B0604020202020204" pitchFamily="34" charset="0"/>
            </a:endParaRPr>
          </a:p>
        </p:txBody>
      </p:sp>
      <p:pic>
        <p:nvPicPr>
          <p:cNvPr id="2052" name="Picture 5" descr="avatars-000413744646-q5jlhi-t500x500"/>
          <p:cNvPicPr>
            <a:picLocks noChangeAspect="1"/>
          </p:cNvPicPr>
          <p:nvPr/>
        </p:nvPicPr>
        <p:blipFill>
          <a:blip r:embed="rId2"/>
          <a:stretch>
            <a:fillRect/>
          </a:stretch>
        </p:blipFill>
        <p:spPr>
          <a:xfrm>
            <a:off x="3016250" y="3471863"/>
            <a:ext cx="1411288" cy="1411287"/>
          </a:xfrm>
          <a:prstGeom prst="rect">
            <a:avLst/>
          </a:prstGeom>
          <a:noFill/>
          <a:ln w="9525">
            <a:noFill/>
          </a:ln>
        </p:spPr>
      </p:pic>
      <p:pic>
        <p:nvPicPr>
          <p:cNvPr id="2053" name="Picture 4"/>
          <p:cNvPicPr>
            <a:picLocks noChangeAspect="1"/>
          </p:cNvPicPr>
          <p:nvPr/>
        </p:nvPicPr>
        <p:blipFill>
          <a:blip r:embed="rId3"/>
          <a:stretch>
            <a:fillRect/>
          </a:stretch>
        </p:blipFill>
        <p:spPr>
          <a:xfrm>
            <a:off x="3016250" y="3471863"/>
            <a:ext cx="1411288" cy="1411287"/>
          </a:xfrm>
          <a:prstGeom prst="rect">
            <a:avLst/>
          </a:prstGeom>
          <a:noFill/>
          <a:ln w="9525">
            <a:noFill/>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266" name="Title 1"/>
          <p:cNvSpPr/>
          <p:nvPr/>
        </p:nvSpPr>
        <p:spPr>
          <a:xfrm>
            <a:off x="1152525" y="3151188"/>
            <a:ext cx="6948488" cy="1820862"/>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3500" dirty="0">
                <a:solidFill>
                  <a:schemeClr val="tx2"/>
                </a:solidFill>
                <a:latin typeface="Calibri" panose="020F0502020204030204" pitchFamily="34" charset="0"/>
                <a:cs typeface="Arial" panose="020B0604020202020204" pitchFamily="34" charset="0"/>
              </a:rPr>
              <a:t>Thank you for your attention</a:t>
            </a:r>
            <a:r>
              <a:rPr lang="sr-Latn-RS" altLang="en-US" sz="3500" dirty="0">
                <a:solidFill>
                  <a:schemeClr val="tx2"/>
                </a:solidFill>
                <a:latin typeface="Calibri" panose="020F0502020204030204" pitchFamily="34" charset="0"/>
                <a:cs typeface="Arial" panose="020B0604020202020204" pitchFamily="34" charset="0"/>
              </a:rPr>
              <a:t> !</a:t>
            </a:r>
            <a:endParaRPr lang="en-US" altLang="en-US" sz="3500" dirty="0">
              <a:solidFill>
                <a:schemeClr val="tx2"/>
              </a:solidFill>
              <a:latin typeface="Calibri" panose="020F0502020204030204" pitchFamily="34" charset="0"/>
              <a:ea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Content Placeholder 2"/>
          <p:cNvSpPr/>
          <p:nvPr/>
        </p:nvSpPr>
        <p:spPr>
          <a:xfrm>
            <a:off x="0" y="846138"/>
            <a:ext cx="9144000" cy="49593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228600" lvl="0" indent="-228600" algn="just"/>
            <a:r>
              <a:rPr sz="2300" dirty="0">
                <a:latin typeface="Calibri" panose="020F0502020204030204" pitchFamily="34" charset="0"/>
                <a:cs typeface="Arial" panose="020B0604020202020204" pitchFamily="34" charset="0"/>
              </a:rPr>
              <a:t>Modern technical and technological systems, despite the obvious progress, still carry great risks of system elements' disruption of the working and living environment and the occurrence of occupational injuries, deaths, material damage, fires, explosions, and accidents. The process of storing and handling hazardous materials is </a:t>
            </a:r>
            <a:r>
              <a:rPr lang="sr-Cyrl-CS" altLang="x-none" sz="2300" dirty="0">
                <a:latin typeface="Calibri" panose="020F0502020204030204" pitchFamily="34" charset="0"/>
                <a:cs typeface="Arial" panose="020B0604020202020204" pitchFamily="34" charset="0"/>
              </a:rPr>
              <a:t>a complex process and very demanding in terms of safety.</a:t>
            </a:r>
            <a:endParaRPr lang="sr-Latn-RS" altLang="x-none" sz="2300" dirty="0">
              <a:latin typeface="Calibri" panose="020F0502020204030204" pitchFamily="34" charset="0"/>
              <a:cs typeface="Arial" panose="020B0604020202020204" pitchFamily="34" charset="0"/>
            </a:endParaRPr>
          </a:p>
          <a:p>
            <a:pPr marL="228600" lvl="0" indent="-228600" algn="just"/>
            <a:r>
              <a:rPr sz="2300" dirty="0">
                <a:latin typeface="Calibri" panose="020F0502020204030204" pitchFamily="34" charset="0"/>
                <a:cs typeface="Arial" panose="020B0604020202020204" pitchFamily="34" charset="0"/>
              </a:rPr>
              <a:t>Tank trucks are a source of danger both during transport and during the process of refilling (loading and unloading) liquid hazardous substances. Flammable liquids and gases are transported on various roads every day. The transport of such substances is becoming a topic of general </a:t>
            </a:r>
            <a:r>
              <a:rPr lang="en-GB" altLang="x-none" sz="2300" dirty="0">
                <a:latin typeface="Calibri" panose="020F0502020204030204" pitchFamily="34" charset="0"/>
                <a:cs typeface="Arial" panose="020B0604020202020204" pitchFamily="34" charset="0"/>
              </a:rPr>
              <a:t>interest</a:t>
            </a:r>
            <a:r>
              <a:rPr sz="2300" dirty="0">
                <a:latin typeface="Calibri" panose="020F0502020204030204" pitchFamily="34" charset="0"/>
                <a:cs typeface="Arial" panose="020B0604020202020204" pitchFamily="34" charset="0"/>
              </a:rPr>
              <a:t>, especially for companies, organizations, and institutions that face this problem. When an unforeseen event occurs, questions of responsibility of the carrier, manufacturer, as well as other competent authorities are raised.</a:t>
            </a:r>
            <a:endParaRPr sz="2300" dirty="0">
              <a:latin typeface="Calibri" panose="020F0502020204030204" pitchFamily="34" charset="0"/>
              <a:cs typeface="Arial" panose="020B0604020202020204" pitchFamily="34" charset="0"/>
            </a:endParaRPr>
          </a:p>
          <a:p>
            <a:pPr marL="228600" lvl="0" indent="-228600" algn="just"/>
            <a:endParaRPr sz="2500" dirty="0">
              <a:latin typeface="Calibri" panose="020F0502020204030204" pitchFamily="34" charset="0"/>
              <a:cs typeface="Arial" panose="020B0604020202020204" pitchFamily="34" charset="0"/>
            </a:endParaRPr>
          </a:p>
          <a:p>
            <a:pPr marL="228600" lvl="0" indent="-228600" algn="just"/>
            <a:endParaRPr lang="sr-Cyrl-CS" altLang="en-US" sz="2500" dirty="0">
              <a:latin typeface="Calibri" panose="020F0502020204030204" pitchFamily="34" charset="0"/>
              <a:cs typeface="Arial" panose="020B0604020202020204" pitchFamily="34" charset="0"/>
            </a:endParaRPr>
          </a:p>
          <a:p>
            <a:pPr marL="228600" lvl="0" indent="-228600"/>
            <a:endParaRPr lang="en-US" altLang="en-US" sz="2500" dirty="0">
              <a:latin typeface="Calibri" panose="020F0502020204030204" pitchFamily="34" charset="0"/>
              <a:ea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Content Placeholder 2"/>
          <p:cNvSpPr>
            <a:spLocks noGrp="1"/>
          </p:cNvSpPr>
          <p:nvPr>
            <p:ph idx="1"/>
          </p:nvPr>
        </p:nvSpPr>
        <p:spPr>
          <a:xfrm>
            <a:off x="107950" y="836613"/>
            <a:ext cx="8964613" cy="5113337"/>
          </a:xfrm>
          <a:ln/>
        </p:spPr>
        <p:txBody>
          <a:bodyPr vert="horz" wrap="square" lIns="91440" tIns="45720" rIns="91440" bIns="45720" anchor="t" anchorCtr="0"/>
          <a:p>
            <a:pPr algn="just"/>
            <a:r>
              <a:rPr dirty="0">
                <a:latin typeface="Calibri" panose="020F0502020204030204" pitchFamily="34" charset="0"/>
              </a:rPr>
              <a:t>Most of these accidents could have been avoided if preventive and corrective measures based on engineering studies, projects, recommendations, and instructions had been applied.</a:t>
            </a:r>
            <a:endParaRPr dirty="0">
              <a:latin typeface="Calibri" panose="020F0502020204030204" pitchFamily="34" charset="0"/>
            </a:endParaRPr>
          </a:p>
          <a:p>
            <a:pPr algn="just"/>
            <a:r>
              <a:rPr dirty="0">
                <a:latin typeface="Calibri" panose="020F0502020204030204" pitchFamily="34" charset="0"/>
              </a:rPr>
              <a:t>The transport of dangerous goods in international road transport is defined by national laws and regulations as well as international regulations according to the ADR agreement (European Agreement concerning the International Carriage of Dangerous Goods by Road). </a:t>
            </a:r>
            <a:endParaRPr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Content Placeholder 2"/>
          <p:cNvSpPr>
            <a:spLocks noGrp="1"/>
          </p:cNvSpPr>
          <p:nvPr>
            <p:ph idx="1"/>
          </p:nvPr>
        </p:nvSpPr>
        <p:spPr>
          <a:xfrm>
            <a:off x="71438" y="836613"/>
            <a:ext cx="8964612" cy="2087562"/>
          </a:xfrm>
          <a:ln/>
        </p:spPr>
        <p:txBody>
          <a:bodyPr vert="horz" wrap="square" lIns="91440" tIns="45720" rIns="91440" bIns="45720" anchor="t" anchorCtr="0"/>
          <a:p>
            <a:pPr algn="just"/>
            <a:r>
              <a:rPr sz="2200" dirty="0">
                <a:latin typeface="Calibri" panose="020F0502020204030204" pitchFamily="34" charset="0"/>
              </a:rPr>
              <a:t>A refilling station (Figure 1) is a specially designated place equipped with devices permanently installed for the connection of transport tanks or tankers for the refilling of flammable liquids. The refilling of flammable liquids means the transfer (refilling) of flammable liquids from the tank to the transport tanks (tank trucks, tank wagons, tankers, etc.) and closed containers or vice versa.</a:t>
            </a:r>
            <a:endParaRPr sz="2200" dirty="0">
              <a:latin typeface="Calibri" panose="020F0502020204030204" pitchFamily="34" charset="0"/>
            </a:endParaRPr>
          </a:p>
          <a:p>
            <a:endParaRPr dirty="0"/>
          </a:p>
        </p:txBody>
      </p:sp>
      <p:pic>
        <p:nvPicPr>
          <p:cNvPr id="5123" name="Picture 3"/>
          <p:cNvPicPr>
            <a:picLocks noChangeAspect="1"/>
          </p:cNvPicPr>
          <p:nvPr/>
        </p:nvPicPr>
        <p:blipFill>
          <a:blip r:embed="rId1"/>
          <a:srcRect l="867" t="3821" r="4137" b="8763"/>
          <a:stretch>
            <a:fillRect/>
          </a:stretch>
        </p:blipFill>
        <p:spPr>
          <a:xfrm>
            <a:off x="1547813" y="2997200"/>
            <a:ext cx="6119812" cy="2447925"/>
          </a:xfrm>
          <a:prstGeom prst="rect">
            <a:avLst/>
          </a:prstGeom>
          <a:noFill/>
          <a:ln w="9525">
            <a:noFill/>
          </a:ln>
        </p:spPr>
      </p:pic>
      <p:sp>
        <p:nvSpPr>
          <p:cNvPr id="5124" name="Rectangle 4"/>
          <p:cNvSpPr/>
          <p:nvPr/>
        </p:nvSpPr>
        <p:spPr>
          <a:xfrm>
            <a:off x="827088" y="5435600"/>
            <a:ext cx="7561262" cy="369888"/>
          </a:xfrm>
          <a:prstGeom prst="rect">
            <a:avLst/>
          </a:prstGeom>
          <a:noFill/>
          <a:ln w="9525">
            <a:noFill/>
          </a:ln>
        </p:spPr>
        <p:txBody>
          <a:bodyPr>
            <a:spAutoFit/>
          </a:bodyPr>
          <a:p>
            <a:r>
              <a:rPr lang="en-GB" altLang="x-none" b="1" dirty="0">
                <a:latin typeface="Calibri" panose="020F0502020204030204" pitchFamily="34" charset="0"/>
              </a:rPr>
              <a:t>Figure 1.</a:t>
            </a:r>
            <a:r>
              <a:rPr lang="en-GB" altLang="x-none" i="1" dirty="0">
                <a:latin typeface="Calibri" panose="020F0502020204030204" pitchFamily="34" charset="0"/>
              </a:rPr>
              <a:t> </a:t>
            </a:r>
            <a:r>
              <a:rPr i="1" dirty="0">
                <a:latin typeface="Calibri" panose="020F0502020204030204" pitchFamily="34" charset="0"/>
              </a:rPr>
              <a:t>Scheme of fuel discharge by free fall from a tank truck </a:t>
            </a:r>
            <a:r>
              <a:rPr dirty="0">
                <a:latin typeface="Calibri" panose="020F0502020204030204" pitchFamily="34" charset="0"/>
              </a:rPr>
              <a:t>(Poljak, 2013</a:t>
            </a:r>
            <a:r>
              <a:rPr lang="sr-Latn-RS" altLang="x-none" dirty="0">
                <a:latin typeface="Arial" panose="020B0604020202020204" pitchFamily="34" charset="0"/>
              </a:rPr>
              <a:t>)</a:t>
            </a:r>
            <a:endParaRPr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4925" y="836613"/>
            <a:ext cx="9037638" cy="225425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2200" b="0" i="0" u="none" strike="noStrike" kern="0" cap="none" spc="0" normalizeH="0" baseline="0" noProof="0">
                <a:ln>
                  <a:noFill/>
                </a:ln>
                <a:solidFill>
                  <a:schemeClr val="tx1"/>
                </a:solidFill>
                <a:effectLst/>
                <a:uLnTx/>
                <a:uFillTx/>
                <a:latin typeface="Calibri" panose="020F0502020204030204" pitchFamily="34" charset="0"/>
                <a:ea typeface="+mn-ea"/>
                <a:cs typeface="+mn-cs"/>
              </a:rPr>
              <a:t>The charging and discharging process is risky due to the following reasons:</a:t>
            </a:r>
            <a:endParaRPr kumimoji="0" lang="en-US" sz="22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200" b="0" i="0" u="none" strike="noStrike" kern="0" cap="none" spc="0" normalizeH="0" baseline="0" noProof="0">
                <a:ln>
                  <a:noFill/>
                </a:ln>
                <a:solidFill>
                  <a:schemeClr val="tx1"/>
                </a:solidFill>
                <a:effectLst/>
                <a:uLnTx/>
                <a:uFillTx/>
                <a:latin typeface="Calibri" panose="020F0502020204030204" pitchFamily="34" charset="0"/>
                <a:ea typeface="+mn-ea"/>
                <a:cs typeface="+mn-cs"/>
              </a:rPr>
              <a:t>charging and discharging: two systems are involved ― vehicle and tank;</a:t>
            </a:r>
            <a:endParaRPr kumimoji="0" lang="en-US" sz="22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200" b="0" i="0" u="none" strike="noStrike" kern="0" cap="none" spc="0" normalizeH="0" baseline="0" noProof="0">
                <a:ln>
                  <a:noFill/>
                </a:ln>
                <a:solidFill>
                  <a:schemeClr val="tx1"/>
                </a:solidFill>
                <a:effectLst/>
                <a:uLnTx/>
                <a:uFillTx/>
                <a:latin typeface="Calibri" panose="020F0502020204030204" pitchFamily="34" charset="0"/>
                <a:ea typeface="+mn-ea"/>
                <a:cs typeface="+mn-cs"/>
              </a:rPr>
              <a:t>charging and discharging: gases are released and danger zones are formed (Figure 2);</a:t>
            </a:r>
            <a:endParaRPr kumimoji="0" lang="en-US" sz="22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200" b="0" i="0" u="none" strike="noStrike" kern="0" cap="none" spc="0" normalizeH="0" baseline="0" noProof="0">
                <a:ln>
                  <a:noFill/>
                </a:ln>
                <a:solidFill>
                  <a:schemeClr val="tx1"/>
                </a:solidFill>
                <a:effectLst/>
                <a:uLnTx/>
                <a:uFillTx/>
                <a:latin typeface="Calibri" panose="020F0502020204030204" pitchFamily="34" charset="0"/>
                <a:ea typeface="+mn-ea"/>
                <a:cs typeface="+mn-cs"/>
              </a:rPr>
              <a:t>charging requires appropriate equipment that must be located and used in hazardous areas.</a:t>
            </a:r>
            <a:endParaRPr kumimoji="0" lang="en-US" sz="22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sr-Latn-RS" sz="3200" b="0" i="0" u="none" strike="noStrike" kern="0" cap="none" spc="0" normalizeH="0" baseline="0" noProof="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6147" name="Rectangle 2"/>
          <p:cNvSpPr/>
          <p:nvPr/>
        </p:nvSpPr>
        <p:spPr>
          <a:xfrm>
            <a:off x="0" y="0"/>
            <a:ext cx="9144000" cy="457200"/>
          </a:xfrm>
          <a:prstGeom prst="rect">
            <a:avLst/>
          </a:prstGeom>
          <a:noFill/>
          <a:ln w="9525">
            <a:noFill/>
          </a:ln>
        </p:spPr>
        <p:txBody>
          <a:bodyPr wrap="none" anchor="ctr" anchorCtr="0">
            <a:spAutoFit/>
          </a:bodyPr>
          <a:p>
            <a:endParaRPr dirty="0">
              <a:latin typeface="Arial" panose="020B0604020202020204" pitchFamily="34" charset="0"/>
            </a:endParaRPr>
          </a:p>
        </p:txBody>
      </p:sp>
      <p:pic>
        <p:nvPicPr>
          <p:cNvPr id="6148" name="Picture 2" descr="Zone op"/>
          <p:cNvPicPr>
            <a:picLocks noChangeAspect="1"/>
          </p:cNvPicPr>
          <p:nvPr/>
        </p:nvPicPr>
        <p:blipFill>
          <a:blip r:embed="rId1"/>
          <a:srcRect t="21062"/>
          <a:stretch>
            <a:fillRect/>
          </a:stretch>
        </p:blipFill>
        <p:spPr>
          <a:xfrm>
            <a:off x="2484438" y="2852738"/>
            <a:ext cx="5124450" cy="2511425"/>
          </a:xfrm>
          <a:prstGeom prst="rect">
            <a:avLst/>
          </a:prstGeom>
          <a:noFill/>
          <a:ln w="9525">
            <a:noFill/>
          </a:ln>
        </p:spPr>
      </p:pic>
      <p:sp>
        <p:nvSpPr>
          <p:cNvPr id="6149" name="Rectangle 4"/>
          <p:cNvSpPr/>
          <p:nvPr/>
        </p:nvSpPr>
        <p:spPr>
          <a:xfrm>
            <a:off x="1116013" y="5373688"/>
            <a:ext cx="7632700" cy="368300"/>
          </a:xfrm>
          <a:prstGeom prst="rect">
            <a:avLst/>
          </a:prstGeom>
          <a:noFill/>
          <a:ln w="9525">
            <a:noFill/>
          </a:ln>
        </p:spPr>
        <p:txBody>
          <a:bodyPr>
            <a:spAutoFit/>
          </a:bodyPr>
          <a:p>
            <a:r>
              <a:rPr lang="en-GB" altLang="x-none" b="1" dirty="0">
                <a:latin typeface="Calibri" panose="020F0502020204030204" pitchFamily="34" charset="0"/>
              </a:rPr>
              <a:t>Figure 2.</a:t>
            </a:r>
            <a:r>
              <a:rPr lang="en-GB" altLang="x-none" dirty="0">
                <a:latin typeface="Calibri" panose="020F0502020204030204" pitchFamily="34" charset="0"/>
              </a:rPr>
              <a:t> </a:t>
            </a:r>
            <a:r>
              <a:rPr i="1" dirty="0">
                <a:latin typeface="Calibri" panose="020F0502020204030204" pitchFamily="34" charset="0"/>
              </a:rPr>
              <a:t>Danger zones at the filling station </a:t>
            </a:r>
            <a:r>
              <a:rPr dirty="0">
                <a:latin typeface="Calibri" panose="020F0502020204030204" pitchFamily="34" charset="0"/>
              </a:rPr>
              <a:t>(IECEx and ATEX Certification, 2022)</a:t>
            </a:r>
            <a:endParaRPr dirty="0">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4925" y="836613"/>
            <a:ext cx="9037638" cy="4968875"/>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Tx/>
              <a:buNone/>
              <a:defRPr/>
            </a:pPr>
            <a:r>
              <a:rPr kumimoji="0" lang="en-US" sz="2300" b="0" i="0" u="none" strike="noStrike" kern="0" cap="none" spc="0" normalizeH="0" baseline="0" noProof="0" smtClean="0">
                <a:ln>
                  <a:noFill/>
                </a:ln>
                <a:solidFill>
                  <a:schemeClr val="tx1"/>
                </a:solidFill>
                <a:effectLst/>
                <a:uLnTx/>
                <a:uFillTx/>
                <a:latin typeface="Calibri" panose="020F0502020204030204" pitchFamily="34" charset="0"/>
                <a:ea typeface="+mn-ea"/>
                <a:cs typeface="+mn-cs"/>
              </a:rPr>
              <a:t>The </a:t>
            </a:r>
            <a:r>
              <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rPr>
              <a:t>safety management system should identify the controlled risk and use it to effectively mitigate the occurred accident. Given the complexity of accident situations during transport and handling of hazardous substances, attention must be paid to:</a:t>
            </a:r>
            <a:endPar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defRPr/>
            </a:pPr>
            <a:r>
              <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rPr>
              <a:t>1. The technical aspect:</a:t>
            </a:r>
            <a:endPar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rPr>
              <a:t>properties of flammable liquid;</a:t>
            </a:r>
            <a:endPar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rPr>
              <a:t>characteristics of devices and equipment;</a:t>
            </a:r>
            <a:endPar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rPr>
              <a:t>vehicle characteristics;</a:t>
            </a:r>
            <a:endPar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rPr>
              <a:t>characteristics of buildings and the surroundings.</a:t>
            </a:r>
            <a:endPar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defRPr/>
            </a:pPr>
            <a:r>
              <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rPr>
              <a:t>2. The organizational aspect:</a:t>
            </a:r>
            <a:endPar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rPr>
              <a:t>the human factor.</a:t>
            </a:r>
            <a:endPar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defRPr/>
            </a:pPr>
            <a:r>
              <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rPr>
              <a:t>3. Actions and procedures during the handling of hazardous substances.</a:t>
            </a:r>
            <a:endParaRPr kumimoji="0" lang="en-US" sz="2300" b="0" i="0" u="none" strike="noStrike" kern="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Content Placeholder 2"/>
          <p:cNvSpPr>
            <a:spLocks noGrp="1"/>
          </p:cNvSpPr>
          <p:nvPr>
            <p:ph idx="1"/>
          </p:nvPr>
        </p:nvSpPr>
        <p:spPr>
          <a:xfrm>
            <a:off x="0" y="836613"/>
            <a:ext cx="9144000" cy="1944687"/>
          </a:xfrm>
          <a:ln/>
        </p:spPr>
        <p:txBody>
          <a:bodyPr vert="horz" wrap="square" lIns="91440" tIns="45720" rIns="91440" bIns="45720" anchor="t" anchorCtr="0"/>
          <a:p>
            <a:pPr algn="just"/>
            <a:r>
              <a:rPr sz="2400" dirty="0">
                <a:latin typeface="Calibri" panose="020F0502020204030204" pitchFamily="34" charset="0"/>
              </a:rPr>
              <a:t>Analysis of the safety conditions of facilities potentially dangerous to human health and safety and the environment, which include filling stations, involves determining:</a:t>
            </a:r>
            <a:r>
              <a:rPr lang="sr-Latn-RS" altLang="x-none" sz="2400" dirty="0">
                <a:latin typeface="Calibri" panose="020F0502020204030204" pitchFamily="34" charset="0"/>
              </a:rPr>
              <a:t> </a:t>
            </a:r>
            <a:r>
              <a:rPr sz="2400" dirty="0">
                <a:latin typeface="Calibri" panose="020F0502020204030204" pitchFamily="34" charset="0"/>
              </a:rPr>
              <a:t>“critical points” in the system;</a:t>
            </a:r>
            <a:r>
              <a:rPr lang="sr-Latn-RS" altLang="x-none" sz="2400" dirty="0">
                <a:latin typeface="Calibri" panose="020F0502020204030204" pitchFamily="34" charset="0"/>
              </a:rPr>
              <a:t> </a:t>
            </a:r>
            <a:r>
              <a:rPr sz="2400" dirty="0">
                <a:latin typeface="Calibri" panose="020F0502020204030204" pitchFamily="34" charset="0"/>
              </a:rPr>
              <a:t>causes of events relevant to risk assessment;</a:t>
            </a:r>
            <a:r>
              <a:rPr lang="sr-Latn-RS" altLang="x-none" sz="2400" dirty="0">
                <a:latin typeface="Calibri" panose="020F0502020204030204" pitchFamily="34" charset="0"/>
              </a:rPr>
              <a:t> </a:t>
            </a:r>
            <a:r>
              <a:rPr sz="2400" dirty="0">
                <a:latin typeface="Calibri" panose="020F0502020204030204" pitchFamily="34" charset="0"/>
              </a:rPr>
              <a:t>event trees with potential consequences (</a:t>
            </a:r>
            <a:r>
              <a:rPr lang="sr-Latn-RS" altLang="x-none" sz="2400" dirty="0">
                <a:latin typeface="Calibri" panose="020F0502020204030204" pitchFamily="34" charset="0"/>
              </a:rPr>
              <a:t>Figure</a:t>
            </a:r>
            <a:r>
              <a:rPr sz="2400" dirty="0">
                <a:latin typeface="Calibri" panose="020F0502020204030204" pitchFamily="34" charset="0"/>
              </a:rPr>
              <a:t> </a:t>
            </a:r>
            <a:r>
              <a:rPr lang="sr-Latn-RS" altLang="x-none" sz="2400" dirty="0">
                <a:latin typeface="Calibri" panose="020F0502020204030204" pitchFamily="34" charset="0"/>
              </a:rPr>
              <a:t>3</a:t>
            </a:r>
            <a:r>
              <a:rPr sz="2400" dirty="0">
                <a:latin typeface="Calibri" panose="020F0502020204030204" pitchFamily="34" charset="0"/>
              </a:rPr>
              <a:t>).</a:t>
            </a:r>
            <a:endParaRPr sz="2400" dirty="0">
              <a:latin typeface="Calibri" panose="020F0502020204030204" pitchFamily="34" charset="0"/>
            </a:endParaRPr>
          </a:p>
        </p:txBody>
      </p:sp>
      <p:pic>
        <p:nvPicPr>
          <p:cNvPr id="8195" name="Picture 8"/>
          <p:cNvPicPr>
            <a:picLocks noChangeAspect="1"/>
          </p:cNvPicPr>
          <p:nvPr/>
        </p:nvPicPr>
        <p:blipFill>
          <a:blip r:embed="rId1"/>
          <a:srcRect l="5209" t="9058" r="5832" b="7880"/>
          <a:stretch>
            <a:fillRect/>
          </a:stretch>
        </p:blipFill>
        <p:spPr>
          <a:xfrm>
            <a:off x="2124075" y="2708275"/>
            <a:ext cx="5040313" cy="2635250"/>
          </a:xfrm>
          <a:prstGeom prst="rect">
            <a:avLst/>
          </a:prstGeom>
          <a:noFill/>
          <a:ln w="9525">
            <a:noFill/>
          </a:ln>
        </p:spPr>
      </p:pic>
      <p:sp>
        <p:nvSpPr>
          <p:cNvPr id="8196" name="Rectangle 4"/>
          <p:cNvSpPr/>
          <p:nvPr/>
        </p:nvSpPr>
        <p:spPr>
          <a:xfrm>
            <a:off x="2411413" y="5364163"/>
            <a:ext cx="4819650" cy="368300"/>
          </a:xfrm>
          <a:prstGeom prst="rect">
            <a:avLst/>
          </a:prstGeom>
          <a:noFill/>
          <a:ln w="9525">
            <a:noFill/>
          </a:ln>
        </p:spPr>
        <p:txBody>
          <a:bodyPr wrap="none">
            <a:spAutoFit/>
          </a:bodyPr>
          <a:p>
            <a:r>
              <a:rPr lang="en-GB" altLang="x-none" b="1" dirty="0">
                <a:latin typeface="Calibri" panose="020F0502020204030204" pitchFamily="34" charset="0"/>
              </a:rPr>
              <a:t>Figure </a:t>
            </a:r>
            <a:r>
              <a:rPr lang="sr-Latn-RS" altLang="x-none" b="1" dirty="0">
                <a:latin typeface="Calibri" panose="020F0502020204030204" pitchFamily="34" charset="0"/>
              </a:rPr>
              <a:t>3</a:t>
            </a:r>
            <a:r>
              <a:rPr lang="en-GB" altLang="x-none" b="1" dirty="0">
                <a:latin typeface="Calibri" panose="020F0502020204030204" pitchFamily="34" charset="0"/>
              </a:rPr>
              <a:t>.</a:t>
            </a:r>
            <a:r>
              <a:rPr lang="en-GB" altLang="x-none" dirty="0">
                <a:latin typeface="Calibri" panose="020F0502020204030204" pitchFamily="34" charset="0"/>
              </a:rPr>
              <a:t> </a:t>
            </a:r>
            <a:r>
              <a:rPr lang="sr-Latn-RS" altLang="x-none" dirty="0">
                <a:latin typeface="Calibri" panose="020F0502020204030204" pitchFamily="34" charset="0"/>
              </a:rPr>
              <a:t> </a:t>
            </a:r>
            <a:r>
              <a:rPr i="1" dirty="0">
                <a:latin typeface="Calibri" panose="020F0502020204030204" pitchFamily="34" charset="0"/>
              </a:rPr>
              <a:t>Event tree with potential consequences</a:t>
            </a:r>
            <a:endParaRPr i="1" dirty="0">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847725"/>
            <a:ext cx="9144000" cy="4525963"/>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Tx/>
              <a:buNone/>
              <a:defRPr/>
            </a:pPr>
            <a:r>
              <a:rPr kumimoji="0" lang="en-US" sz="1500" b="0" i="0" u="none" strike="noStrike" kern="0" cap="none" spc="0" normalizeH="0" baseline="0" noProof="0" dirty="0">
                <a:ln>
                  <a:noFill/>
                </a:ln>
                <a:solidFill>
                  <a:schemeClr val="tx1"/>
                </a:solidFill>
                <a:effectLst/>
                <a:uLnTx/>
                <a:uFillTx/>
                <a:latin typeface="Calibri" panose="020F0502020204030204" pitchFamily="34" charset="0"/>
                <a:ea typeface="+mn-ea"/>
                <a:cs typeface="+mn-cs"/>
              </a:rPr>
              <a:t>Based on the measurements and analysis conducted on a specific example of the refilling of hazardous substances, specific critical places and situations were identified and corrective measures were proposed, as well as the following internal control measures to increase safety:</a:t>
            </a:r>
            <a:endParaRPr kumimoji="0" lang="en-US" sz="15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dirty="0">
                <a:ln>
                  <a:noFill/>
                </a:ln>
                <a:solidFill>
                  <a:schemeClr val="tx1"/>
                </a:solidFill>
                <a:effectLst/>
                <a:uLnTx/>
                <a:uFillTx/>
                <a:latin typeface="Calibri" panose="020F0502020204030204" pitchFamily="34" charset="0"/>
                <a:ea typeface="+mn-ea"/>
                <a:cs typeface="+mn-cs"/>
              </a:rPr>
              <a:t>adequate assessment of employees during hiring;</a:t>
            </a:r>
            <a:endParaRPr kumimoji="0" lang="en-US" sz="15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dirty="0">
                <a:ln>
                  <a:noFill/>
                </a:ln>
                <a:solidFill>
                  <a:schemeClr val="tx1"/>
                </a:solidFill>
                <a:effectLst/>
                <a:uLnTx/>
                <a:uFillTx/>
                <a:latin typeface="Calibri" panose="020F0502020204030204" pitchFamily="34" charset="0"/>
                <a:ea typeface="+mn-ea"/>
                <a:cs typeface="+mn-cs"/>
              </a:rPr>
              <a:t>workers should safely perform tasks and duties and follow regulations (revision of process refilling hazardous substance instructions to be as precise and clear as </a:t>
            </a:r>
            <a:r>
              <a:rPr kumimoji="0" lang="en-US" sz="1500" b="0" i="0" u="none" strike="noStrike" kern="0" cap="none" spc="0" normalizeH="0" baseline="0" noProof="0" dirty="0" err="1">
                <a:ln>
                  <a:noFill/>
                </a:ln>
                <a:solidFill>
                  <a:schemeClr val="tx1"/>
                </a:solidFill>
                <a:effectLst/>
                <a:uLnTx/>
                <a:uFillTx/>
                <a:latin typeface="Calibri" panose="020F0502020204030204" pitchFamily="34" charset="0"/>
                <a:ea typeface="+mn-ea"/>
                <a:cs typeface="+mn-cs"/>
              </a:rPr>
              <a:t>possibile</a:t>
            </a:r>
            <a:r>
              <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rPr>
              <a:t>);</a:t>
            </a:r>
            <a:endPar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rPr>
              <a:t>installation of additional technical protection (protective ramp) when liquid hazardous substance refilling is in progress;</a:t>
            </a:r>
            <a:endPar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rPr>
              <a:t>a more precise legal definition of the “Stop - tank truck connected” warning board appearance;</a:t>
            </a:r>
            <a:endPar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rPr>
              <a:t>mandatory use of personal protective equipment (for outdoor work, personal cold-weather protective gear (clothing, footwear, gloves, hats);</a:t>
            </a:r>
            <a:endPar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rPr>
              <a:t>installation of automatic switches on the tank for static electricity removal in order to eliminate the human factor influence;</a:t>
            </a:r>
            <a:endPar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rPr>
              <a:t>installation of automatic fixed fire extinguishing systems (sprinklers) above the tank truck at the place where the fuel transfer (refilling) is performed to be engaged at the first hint of smoke or flame in case of an accident;</a:t>
            </a:r>
            <a:endPar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rPr>
              <a:t>maintaining the hygiene of work premises and personal hygiene in order to prevent the possible intake of chemical substances into the body;</a:t>
            </a:r>
            <a:endPar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rPr>
              <a:t>measurement of chemical substances at several measuring points in the workplace where the workers spend their time;</a:t>
            </a:r>
            <a:endPar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r>
              <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rPr>
              <a:t>prohibition of smoking and food consumption in the workplace.</a:t>
            </a:r>
            <a:endParaRPr kumimoji="0" lang="en-US" sz="1500" b="0" i="0" u="none" strike="noStrike" kern="0" cap="none" spc="0" normalizeH="0" baseline="0" noProof="0">
              <a:ln>
                <a:noFill/>
              </a:ln>
              <a:solidFill>
                <a:schemeClr val="tx1"/>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836613"/>
            <a:ext cx="8229600" cy="360363"/>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2800" b="1" i="0" u="none" strike="noStrike" kern="0" cap="all" spc="0" normalizeH="0" baseline="0" noProof="0" smtClean="0">
                <a:ln>
                  <a:noFill/>
                </a:ln>
                <a:solidFill>
                  <a:schemeClr val="tx2"/>
                </a:solidFill>
                <a:effectLst/>
                <a:uLnTx/>
                <a:uFillTx/>
                <a:latin typeface="Calibri" panose="020F0502020204030204" pitchFamily="34" charset="0"/>
                <a:ea typeface="+mj-ea"/>
                <a:cs typeface="+mj-cs"/>
              </a:rPr>
              <a:t>CONCLUSION</a:t>
            </a:r>
            <a:endParaRPr kumimoji="0" lang="en-US" sz="2800" b="0" i="0" u="none" strike="noStrike" kern="0" cap="none" spc="0" normalizeH="0" baseline="0" noProof="0">
              <a:ln>
                <a:noFill/>
              </a:ln>
              <a:solidFill>
                <a:schemeClr val="tx2"/>
              </a:solidFill>
              <a:effectLst/>
              <a:uLnTx/>
              <a:uFillTx/>
              <a:latin typeface="Calibri" panose="020F0502020204030204" pitchFamily="34" charset="0"/>
              <a:ea typeface="+mj-ea"/>
              <a:cs typeface="+mj-cs"/>
            </a:endParaRPr>
          </a:p>
        </p:txBody>
      </p:sp>
      <p:sp>
        <p:nvSpPr>
          <p:cNvPr id="10243" name="Content Placeholder 2"/>
          <p:cNvSpPr>
            <a:spLocks noGrp="1"/>
          </p:cNvSpPr>
          <p:nvPr>
            <p:ph idx="1"/>
          </p:nvPr>
        </p:nvSpPr>
        <p:spPr>
          <a:xfrm>
            <a:off x="0" y="1125538"/>
            <a:ext cx="9109075" cy="4668837"/>
          </a:xfrm>
          <a:ln/>
        </p:spPr>
        <p:txBody>
          <a:bodyPr vert="horz" wrap="square" lIns="91440" tIns="45720" rIns="91440" bIns="45720" anchor="t" anchorCtr="0"/>
          <a:p>
            <a:pPr algn="just"/>
            <a:r>
              <a:rPr sz="2000" dirty="0">
                <a:latin typeface="Calibri" panose="020F0502020204030204" pitchFamily="34" charset="0"/>
              </a:rPr>
              <a:t>The high probability of accidents and environmental pollution indicates the need for daily risk assessment, and the development of policies to anticipate, prevent, mitigate, and monitor significant negative impacts on people, property, and the environment.</a:t>
            </a:r>
            <a:endParaRPr sz="2000" dirty="0">
              <a:latin typeface="Calibri" panose="020F0502020204030204" pitchFamily="34" charset="0"/>
            </a:endParaRPr>
          </a:p>
          <a:p>
            <a:pPr algn="just"/>
            <a:r>
              <a:rPr sz="2000" dirty="0">
                <a:latin typeface="Calibri" panose="020F0502020204030204" pitchFamily="34" charset="0"/>
              </a:rPr>
              <a:t>To determine the degree of danger in case of accidents during storage and handling of hazardous substances, in addition to the characteristics of hazardous substances significant for assessing the impact on human safety and health, it is necessary to identify the process critical points and plant critical points, obtain the values of harmful substances, and determine in what amount and in what way they can uncontrollably be released from the plant.</a:t>
            </a:r>
            <a:endParaRPr sz="2000" dirty="0">
              <a:latin typeface="Calibri" panose="020F0502020204030204" pitchFamily="34" charset="0"/>
            </a:endParaRPr>
          </a:p>
          <a:p>
            <a:pPr algn="just"/>
            <a:r>
              <a:rPr sz="2000" dirty="0">
                <a:latin typeface="Calibri" panose="020F0502020204030204" pitchFamily="34" charset="0"/>
              </a:rPr>
              <a:t>Employees who are involved in transporting liquid fuels and who participate in the process of their refilling must be fully educated and trained to independently perform all actions related to the transport and refilling of hazardous substances and to apply and adhere to all national and European legislation concerning the transport of dangerous goods.</a:t>
            </a:r>
            <a:endParaRPr sz="2000" dirty="0">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5881</Words>
  <Application>WPS Presentation</Application>
  <PresentationFormat>On-screen Show (4:3)</PresentationFormat>
  <Paragraphs>66</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SimSun</vt:lpstr>
      <vt:lpstr>Wingdings</vt:lpstr>
      <vt:lpstr>Calibri</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Dodela indeksa</dc:title>
  <dc:creator>Evica Stojiljkovic</dc:creator>
  <cp:lastModifiedBy>korisnik</cp:lastModifiedBy>
  <cp:revision>195</cp:revision>
  <cp:lastPrinted>2021-09-28T08:34:15Z</cp:lastPrinted>
  <dcterms:created xsi:type="dcterms:W3CDTF">2022-10-31T18:48:11Z</dcterms:created>
  <dcterms:modified xsi:type="dcterms:W3CDTF">2022-10-31T18:49:13Z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8F2AD0B095194DA689F416C704A478FE</vt:lpwstr>
  </property>
  <property fmtid="{D5CDD505-2E9C-101B-9397-08002B2CF9AE}" pid="3" name="KSOProductBuildVer">
    <vt:lpwstr>1033-11.2.0.11380</vt:lpwstr>
  </property>
</Properties>
</file>