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4" r:id="rId9"/>
    <p:sldId id="275" r:id="rId10"/>
    <p:sldId id="265" r:id="rId11"/>
    <p:sldId id="276" r:id="rId12"/>
    <p:sldId id="277" r:id="rId13"/>
    <p:sldId id="278" r:id="rId14"/>
    <p:sldId id="279" r:id="rId15"/>
    <p:sldId id="301" r:id="rId16"/>
    <p:sldId id="293" r:id="rId17"/>
    <p:sldId id="268" r:id="rId18"/>
    <p:sldId id="280" r:id="rId19"/>
    <p:sldId id="302" r:id="rId20"/>
    <p:sldId id="281" r:id="rId21"/>
    <p:sldId id="282" r:id="rId22"/>
    <p:sldId id="269" r:id="rId23"/>
    <p:sldId id="283" r:id="rId24"/>
    <p:sldId id="270" r:id="rId25"/>
    <p:sldId id="284" r:id="rId26"/>
    <p:sldId id="271" r:id="rId27"/>
    <p:sldId id="295" r:id="rId28"/>
    <p:sldId id="286" r:id="rId29"/>
    <p:sldId id="303" r:id="rId30"/>
    <p:sldId id="287" r:id="rId31"/>
    <p:sldId id="288" r:id="rId32"/>
    <p:sldId id="289" r:id="rId33"/>
    <p:sldId id="290" r:id="rId34"/>
    <p:sldId id="304" r:id="rId35"/>
    <p:sldId id="291" r:id="rId36"/>
    <p:sldId id="297" r:id="rId37"/>
    <p:sldId id="298" r:id="rId38"/>
    <p:sldId id="299" r:id="rId39"/>
    <p:sldId id="300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413969-81E5-4D0F-A540-C596B7208E90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8C80EE-06F9-4343-8276-FB2777945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724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A9C25-5022-4DBC-BECF-1AE7F898BDDB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FE44B-6376-43A3-8F3F-EAFF05289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58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379-9686-4DE6-AEC8-F7168A7F2F2D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EAA04-2F79-4DA0-915E-76CB5A512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5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64743-5F4C-4BA4-B5C4-07B6274CF460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6BF30-7857-4D68-BB69-30423F54E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456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ACCC2E-BC97-49DC-A5C0-D073F94AEB96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F6C102-388A-4DC6-8BFE-2A472B9CBD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41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C3C44-7C73-4118-809C-6CB17790EE0E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5DC05-9AB0-4C49-998D-8C466D7EA2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63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39D422-8CB8-4F39-9671-674497EBBC23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3DED99-DB68-437F-90FD-111B53FD9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3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F58CA-B524-48CA-9DFB-C8A100762DD2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EFC88-86C9-484B-974D-299BE0A59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9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2F8857-88AA-4214-BC01-20C415CFD62A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7C3BA5-C9A8-4E67-90E7-5AA519484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7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A5314A-C2B3-43DB-8923-9327E1BCDA12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5C89CB-7094-4EDF-9293-6793FC57E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3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2CCC52-423B-4691-8F0F-07C3FB5A298D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60D0E3-6F0E-4134-A7D2-3D5E907D0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19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929714C-410E-4FA1-98B5-E2E7B44CF391}" type="datetimeFigureOut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F430AA5-FFE7-41F1-8161-8D6072866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3" r:id="rId2"/>
    <p:sldLayoutId id="2147483769" r:id="rId3"/>
    <p:sldLayoutId id="2147483764" r:id="rId4"/>
    <p:sldLayoutId id="2147483770" r:id="rId5"/>
    <p:sldLayoutId id="2147483765" r:id="rId6"/>
    <p:sldLayoutId id="2147483771" r:id="rId7"/>
    <p:sldLayoutId id="2147483772" r:id="rId8"/>
    <p:sldLayoutId id="2147483773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475320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E7BC29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D092A7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925" y="2667000"/>
            <a:ext cx="7407275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err="1" smtClean="0">
                <a:solidFill>
                  <a:schemeClr val="tx2">
                    <a:satMod val="130000"/>
                  </a:schemeClr>
                </a:solidFill>
              </a:rPr>
              <a:t>Automatizacija</a:t>
            </a:r>
            <a:r>
              <a:rPr lang="en-US" sz="44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4400" dirty="0" err="1" smtClean="0">
                <a:solidFill>
                  <a:schemeClr val="tx2">
                    <a:satMod val="130000"/>
                  </a:schemeClr>
                </a:solidFill>
              </a:rPr>
              <a:t>i</a:t>
            </a:r>
            <a:r>
              <a:rPr lang="en-US" sz="44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4400" dirty="0" err="1" smtClean="0">
                <a:solidFill>
                  <a:schemeClr val="tx2">
                    <a:satMod val="130000"/>
                  </a:schemeClr>
                </a:solidFill>
              </a:rPr>
              <a:t>ljudski</a:t>
            </a:r>
            <a:r>
              <a:rPr lang="en-US" sz="44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4400" dirty="0" err="1" smtClean="0">
                <a:solidFill>
                  <a:schemeClr val="tx2">
                    <a:satMod val="130000"/>
                  </a:schemeClr>
                </a:solidFill>
              </a:rPr>
              <a:t>faktor</a:t>
            </a:r>
            <a:endParaRPr lang="en-US" sz="4400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Content Placeholder 3" descr="slika 2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1143000"/>
            <a:ext cx="8077200" cy="50292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873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dirty="0" smtClean="0"/>
              <a:t>1. Poverenje</a:t>
            </a:r>
            <a:endParaRPr lang="en-US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914400" y="990600"/>
            <a:ext cx="8020050" cy="5257800"/>
          </a:xfrm>
        </p:spPr>
        <p:txBody>
          <a:bodyPr/>
          <a:lstStyle/>
          <a:p>
            <a:r>
              <a:rPr lang="sr-Latn-CS" sz="2800" dirty="0" smtClean="0"/>
              <a:t>Ukoliko se automatizaciji previše veruje i ne obavlja se kontrola, moguće greške se neće otkriti na vreme.</a:t>
            </a:r>
          </a:p>
          <a:p>
            <a:r>
              <a:rPr lang="sr-Latn-CS" sz="2800" dirty="0" smtClean="0"/>
              <a:t>Ukoliko se ne veruje u pouzdanost automatizacije, onda se neće iskoristiti sve njene prednosti.</a:t>
            </a:r>
          </a:p>
          <a:p>
            <a:r>
              <a:rPr lang="sr-Latn-CS" sz="2800" dirty="0" smtClean="0"/>
              <a:t>Previše poverenja u automatizaciju može dovesti do pojave samozadovoljstva, što smanjuje pažnju operat</a:t>
            </a:r>
            <a:r>
              <a:rPr lang="en-US" sz="2800" dirty="0" smtClean="0"/>
              <a:t>e</a:t>
            </a:r>
            <a:r>
              <a:rPr lang="sr-Latn-CS" sz="2800" dirty="0" smtClean="0"/>
              <a:t>ra, tj. dovodi do slabijeg praćenja situacije od strane kontrolora.</a:t>
            </a:r>
          </a:p>
          <a:p>
            <a:r>
              <a:rPr lang="sr-Latn-CS" sz="2800" dirty="0" smtClean="0"/>
              <a:t>Ako automatika radi korektno u dužem vremenskom periodu, čovekova pažnja popušta, što dovodi do propuštanja ili kašnjenja u reagovanju.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6397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dirty="0" smtClean="0"/>
              <a:t>2.  Svesnost o situaciji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772400" cy="4038600"/>
          </a:xfrm>
        </p:spPr>
        <p:txBody>
          <a:bodyPr/>
          <a:lstStyle/>
          <a:p>
            <a:pPr algn="just"/>
            <a:r>
              <a:rPr lang="sr-Latn-CS" dirty="0" smtClean="0"/>
              <a:t>Ljudi su manje svesni promene stanja kada se one dešavaju od strane nekog drugog uzročnika, a ne od strane njih samih. </a:t>
            </a:r>
          </a:p>
          <a:p>
            <a:pPr algn="just">
              <a:spcBef>
                <a:spcPts val="1200"/>
              </a:spcBef>
            </a:pPr>
            <a:r>
              <a:rPr lang="sr-Latn-CS" dirty="0" smtClean="0"/>
              <a:t>Visoki nivoi automatizacije utuču na gubitak svesnosti o stvarnoj situaciji i do pojave greške.</a:t>
            </a: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6397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dirty="0" smtClean="0"/>
              <a:t>3.  Mentalni modeli</a:t>
            </a:r>
            <a:endParaRPr lang="en-US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848600" cy="4648200"/>
          </a:xfrm>
        </p:spPr>
        <p:txBody>
          <a:bodyPr/>
          <a:lstStyle/>
          <a:p>
            <a:pPr algn="just"/>
            <a:r>
              <a:rPr lang="sr-Latn-CS" sz="2800" dirty="0" smtClean="0"/>
              <a:t>Adekvatan odgovor operat</a:t>
            </a:r>
            <a:r>
              <a:rPr lang="en-US" sz="2800" dirty="0" smtClean="0"/>
              <a:t>e</a:t>
            </a:r>
            <a:r>
              <a:rPr lang="sr-Latn-CS" sz="2800" dirty="0" smtClean="0"/>
              <a:t>ra zahteva i adekvatna znanja o stanju sistema, a ona zavise i od stvorenog mentalnog modela operat</a:t>
            </a:r>
            <a:r>
              <a:rPr lang="en-US" sz="2800" dirty="0" smtClean="0"/>
              <a:t>e</a:t>
            </a:r>
            <a:r>
              <a:rPr lang="sr-Latn-CS" sz="2800" dirty="0" smtClean="0"/>
              <a:t>ra o radu automatizovanog sistema.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r-Latn-CS" sz="2800" b="1" dirty="0" smtClean="0"/>
              <a:t>Mentalni model je zamišljeno predstavljanje funkcionalnih veza u automatizovanom sistemu.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r-Latn-C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Mentalni model odražava operat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sr-Latn-C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rovo razumevanje sistema bazirano na prethodnom iskustvu, a na osnovu koga operat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sr-Latn-C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 predviđa buduće ponašanje sistema.</a:t>
            </a: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86765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CS" sz="3600" dirty="0" smtClean="0"/>
              <a:t>Sistem čovek-mašina za kontrolu i upravljanje automatizovanim sistemima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8020050" cy="4724400"/>
          </a:xfrm>
        </p:spPr>
        <p:txBody>
          <a:bodyPr/>
          <a:lstStyle/>
          <a:p>
            <a:pPr algn="just"/>
            <a:r>
              <a:rPr lang="sr-Latn-CS" sz="3000" dirty="0" smtClean="0"/>
              <a:t>Ergonomsko projektovanje ima za cilj usklađivanje informaciono–upravljačkih uređaja sa mogućnostima i sposobnostima operat</a:t>
            </a:r>
            <a:r>
              <a:rPr lang="en-US" sz="3000" dirty="0" smtClean="0"/>
              <a:t>e</a:t>
            </a:r>
            <a:r>
              <a:rPr lang="sr-Latn-CS" sz="3000" dirty="0" smtClean="0"/>
              <a:t>ra.</a:t>
            </a:r>
          </a:p>
          <a:p>
            <a:pPr algn="just"/>
            <a:r>
              <a:rPr lang="sr-Latn-CS" sz="3000" dirty="0" smtClean="0"/>
              <a:t>Usklađenost treba postići na 3 nivoa:</a:t>
            </a:r>
            <a:endParaRPr lang="en-US" sz="3000" dirty="0" smtClean="0"/>
          </a:p>
          <a:p>
            <a:pPr algn="just"/>
            <a:r>
              <a:rPr lang="sr-Latn-CS" sz="3000" dirty="0" smtClean="0"/>
              <a:t>Na nivou </a:t>
            </a:r>
            <a:r>
              <a:rPr lang="sr-Latn-CS" sz="3000" b="1" dirty="0" smtClean="0"/>
              <a:t>percepcije</a:t>
            </a:r>
            <a:endParaRPr lang="en-US" sz="3000" b="1" dirty="0" smtClean="0"/>
          </a:p>
          <a:p>
            <a:r>
              <a:rPr lang="sr-Latn-CS" sz="2800" dirty="0"/>
              <a:t>Na nivou </a:t>
            </a:r>
            <a:r>
              <a:rPr lang="sr-Latn-CS" sz="2800" b="1" dirty="0"/>
              <a:t>obrade podataka </a:t>
            </a:r>
          </a:p>
          <a:p>
            <a:r>
              <a:rPr lang="sr-Latn-CS" sz="2800" dirty="0"/>
              <a:t>Na nivou </a:t>
            </a:r>
            <a:r>
              <a:rPr lang="sr-Latn-CS" sz="2800" b="1" dirty="0"/>
              <a:t>akcije</a:t>
            </a:r>
            <a:endParaRPr lang="en-US" sz="3000" b="1" dirty="0" smtClean="0"/>
          </a:p>
          <a:p>
            <a:pPr algn="just">
              <a:buFont typeface="Gill Sans MT" pitchFamily="34" charset="0"/>
              <a:buAutoNum type="arabicPeriod"/>
            </a:pPr>
            <a:endParaRPr lang="en-US" sz="3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86765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CS" sz="3600" dirty="0" smtClean="0"/>
              <a:t>Sistem čovek-mašina za kontrolu i upravljanje automatizovanim sistemima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8020050" cy="5638800"/>
          </a:xfrm>
        </p:spPr>
        <p:txBody>
          <a:bodyPr/>
          <a:lstStyle/>
          <a:p>
            <a:pPr algn="just"/>
            <a:r>
              <a:rPr lang="sr-Latn-CS" sz="2800" dirty="0" smtClean="0"/>
              <a:t>Usklađenost treba postići na 3 nivoa:</a:t>
            </a:r>
          </a:p>
          <a:p>
            <a:pPr algn="just">
              <a:buFont typeface="Gill Sans MT" pitchFamily="34" charset="0"/>
              <a:buAutoNum type="arabicPeriod"/>
            </a:pPr>
            <a:r>
              <a:rPr lang="sr-Latn-CS" sz="2800" dirty="0" smtClean="0"/>
              <a:t>Na nivou </a:t>
            </a:r>
            <a:r>
              <a:rPr lang="sr-Latn-CS" sz="2800" b="1" dirty="0" smtClean="0"/>
              <a:t>percepcije</a:t>
            </a:r>
            <a:r>
              <a:rPr lang="sr-Latn-CS" sz="2800" dirty="0" smtClean="0"/>
              <a:t> (izborom najadekvatnijeg kanala u odnosu na informaciju koju čovek prima, pravilnim određivanjem vidnog polja, eliminisanjem vizuelnog zamora, izborom pravilnog osvetljenja)</a:t>
            </a:r>
            <a:endParaRPr lang="en-US" sz="2800" dirty="0" smtClean="0"/>
          </a:p>
          <a:p>
            <a:pPr marL="465138" indent="-382588" algn="just">
              <a:buFont typeface="Gill Sans MT" pitchFamily="34" charset="0"/>
              <a:buAutoNum type="arabicPeriod" startAt="2"/>
            </a:pPr>
            <a:r>
              <a:rPr lang="sr-Latn-CS" sz="2800" dirty="0"/>
              <a:t>Na nivou </a:t>
            </a:r>
            <a:r>
              <a:rPr lang="sr-Latn-CS" sz="2800" b="1" dirty="0"/>
              <a:t>obrade podataka </a:t>
            </a:r>
            <a:r>
              <a:rPr lang="sr-Latn-CS" sz="2800" dirty="0" smtClean="0"/>
              <a:t>(</a:t>
            </a:r>
            <a:r>
              <a:rPr lang="en-US" sz="2800" dirty="0" err="1" smtClean="0"/>
              <a:t>i</a:t>
            </a:r>
            <a:r>
              <a:rPr lang="sr-Latn-CS" sz="2800" dirty="0" smtClean="0"/>
              <a:t>zborom</a:t>
            </a:r>
            <a:r>
              <a:rPr lang="sr-Latn-CS" sz="2800" b="1" dirty="0" smtClean="0"/>
              <a:t> </a:t>
            </a:r>
            <a:r>
              <a:rPr lang="sr-Latn-CS" sz="2800" dirty="0"/>
              <a:t>pokazatelja koji se lako identifikuju bez posebne prerade, sa odgovarajućim oblikom, osvetljenjem, sjajnošću i kontrastom) </a:t>
            </a:r>
          </a:p>
          <a:p>
            <a:pPr marL="465138" indent="-382588" algn="just">
              <a:spcBef>
                <a:spcPts val="1200"/>
              </a:spcBef>
              <a:buFont typeface="Gill Sans MT" pitchFamily="34" charset="0"/>
              <a:buAutoNum type="arabicPeriod" startAt="2"/>
            </a:pPr>
            <a:r>
              <a:rPr lang="sr-Latn-CS" sz="2800" dirty="0"/>
              <a:t>Na nivou </a:t>
            </a:r>
            <a:r>
              <a:rPr lang="sr-Latn-CS" sz="2800" b="1" dirty="0"/>
              <a:t>akcije</a:t>
            </a:r>
            <a:r>
              <a:rPr lang="sr-Latn-CS" sz="2800" dirty="0"/>
              <a:t> (izborom komandi koje se tačno i brzo identifikuju, lakim za manipulaciju </a:t>
            </a:r>
            <a:r>
              <a:rPr lang="sr-Latn-C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854554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86765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CS" sz="3600" dirty="0" smtClean="0"/>
              <a:t>Sistem čovek-mašina za kontrolu i upravljanje automatizovanim sistemima</a:t>
            </a:r>
            <a:endParaRPr lang="en-US" sz="3600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8020050" cy="3962400"/>
          </a:xfrm>
        </p:spPr>
        <p:txBody>
          <a:bodyPr/>
          <a:lstStyle/>
          <a:p>
            <a:pPr algn="just"/>
            <a:r>
              <a:rPr lang="sr-Latn-CS" dirty="0" smtClean="0"/>
              <a:t>Mogu se definisati različiti procesi za projektovanje sistema međusobne informacione usklađenosti u sistemu čovek-mašina. </a:t>
            </a:r>
          </a:p>
          <a:p>
            <a:pPr algn="just"/>
            <a:r>
              <a:rPr lang="sr-Latn-CS" dirty="0" smtClean="0"/>
              <a:t>Listing aktivnosti procesa analize i projektovanja ove usklađenosti prikazan je u narednoj tabeli:</a:t>
            </a: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Content Placeholder 3" descr="slika 6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90800" y="244475"/>
            <a:ext cx="4724400" cy="6508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66800" y="76200"/>
            <a:ext cx="8077200" cy="5943600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sr-Latn-CS" sz="3000" dirty="0" smtClean="0"/>
              <a:t>Najpre je potrebno postaviti zahteve sistema</a:t>
            </a:r>
          </a:p>
          <a:p>
            <a:pPr algn="just">
              <a:spcAft>
                <a:spcPts val="0"/>
              </a:spcAft>
            </a:pPr>
            <a:r>
              <a:rPr lang="sr-Latn-CS" sz="3000" dirty="0" smtClean="0"/>
              <a:t>Identifikovati i opisati zadatke i korisnike</a:t>
            </a:r>
          </a:p>
          <a:p>
            <a:pPr algn="just">
              <a:spcAft>
                <a:spcPts val="0"/>
              </a:spcAft>
            </a:pPr>
            <a:r>
              <a:rPr lang="sr-Latn-CS" sz="3000" dirty="0" smtClean="0"/>
              <a:t>Izvršiti raspodelu funkcija između ljudi i računara </a:t>
            </a:r>
          </a:p>
          <a:p>
            <a:pPr algn="just">
              <a:spcAft>
                <a:spcPts val="0"/>
              </a:spcAft>
            </a:pPr>
            <a:r>
              <a:rPr lang="sr-Latn-CS" sz="3000" dirty="0" smtClean="0"/>
              <a:t>Mora se uzeti u obzir nivo znanja operat</a:t>
            </a:r>
            <a:r>
              <a:rPr lang="en-US" sz="3000" dirty="0" smtClean="0"/>
              <a:t>e</a:t>
            </a:r>
            <a:r>
              <a:rPr lang="sr-Latn-CS" sz="3000" dirty="0" smtClean="0"/>
              <a:t>ra i svi </a:t>
            </a:r>
            <a:r>
              <a:rPr lang="sr-Latn-CS" sz="3000" b="1" dirty="0" smtClean="0"/>
              <a:t>zadaci,</a:t>
            </a:r>
            <a:r>
              <a:rPr lang="sr-Latn-CS" sz="3000" dirty="0" smtClean="0"/>
              <a:t> koji mogu biti: </a:t>
            </a:r>
          </a:p>
          <a:p>
            <a:pPr algn="just">
              <a:spcAft>
                <a:spcPts val="0"/>
              </a:spcAft>
              <a:buFont typeface="Wingdings" pitchFamily="2" charset="2"/>
              <a:buChar char="Ø"/>
            </a:pPr>
            <a:r>
              <a:rPr lang="sr-Latn-CS" sz="2400" b="1" dirty="0" smtClean="0"/>
              <a:t>Proceduralni</a:t>
            </a:r>
            <a:r>
              <a:rPr lang="sr-Latn-CS" sz="2400" dirty="0" smtClean="0"/>
              <a:t> </a:t>
            </a:r>
            <a:endParaRPr lang="en-US" sz="2400" dirty="0" smtClean="0"/>
          </a:p>
          <a:p>
            <a:pPr algn="just">
              <a:spcAft>
                <a:spcPts val="0"/>
              </a:spcAft>
              <a:buFont typeface="Wingdings" pitchFamily="2" charset="2"/>
              <a:buChar char="Ø"/>
            </a:pPr>
            <a:r>
              <a:rPr lang="sr-Latn-CS" sz="2400" b="1" dirty="0" smtClean="0"/>
              <a:t>Senzorno-motorni </a:t>
            </a:r>
            <a:endParaRPr lang="en-US" sz="2400" b="1" dirty="0" smtClean="0"/>
          </a:p>
          <a:p>
            <a:pPr algn="just">
              <a:spcAft>
                <a:spcPts val="0"/>
              </a:spcAft>
              <a:buFont typeface="Wingdings" pitchFamily="2" charset="2"/>
              <a:buChar char="Ø"/>
            </a:pPr>
            <a:r>
              <a:rPr lang="sr-Latn-CS" sz="2400" b="1" dirty="0" smtClean="0"/>
              <a:t>Komunikacioni</a:t>
            </a:r>
            <a:endParaRPr lang="en-US" sz="2400" b="1" dirty="0" smtClean="0"/>
          </a:p>
          <a:p>
            <a:r>
              <a:rPr lang="sr-Latn-CS" sz="2400" b="1" dirty="0"/>
              <a:t>Nadzorni</a:t>
            </a:r>
          </a:p>
          <a:p>
            <a:r>
              <a:rPr lang="sr-Latn-CS" sz="2400" b="1" dirty="0"/>
              <a:t>Zadaci otkrivanja grešaka </a:t>
            </a:r>
          </a:p>
          <a:p>
            <a:r>
              <a:rPr lang="sr-Latn-CS" sz="2400" b="1" dirty="0"/>
              <a:t>Zadaci donošenja odluka </a:t>
            </a:r>
          </a:p>
          <a:p>
            <a:r>
              <a:rPr lang="sr-Latn-CS" sz="2400" b="1" dirty="0"/>
              <a:t>Zadaci rešavanja problema </a:t>
            </a:r>
          </a:p>
          <a:p>
            <a:r>
              <a:rPr lang="sr-Latn-CS" sz="2400" b="1" dirty="0"/>
              <a:t>Predviđanje</a:t>
            </a:r>
            <a:endParaRPr lang="sr-Latn-CS" sz="2400" dirty="0" smtClean="0"/>
          </a:p>
          <a:p>
            <a:pPr algn="just">
              <a:spcAft>
                <a:spcPts val="0"/>
              </a:spcAft>
            </a:pPr>
            <a:endParaRPr lang="sr-Latn-CS" dirty="0" smtClean="0"/>
          </a:p>
          <a:p>
            <a:pPr algn="just">
              <a:spcAft>
                <a:spcPts val="0"/>
              </a:spcAft>
            </a:pPr>
            <a:endParaRPr lang="sr-Latn-CS" dirty="0" smtClean="0"/>
          </a:p>
          <a:p>
            <a:pPr algn="just">
              <a:spcAft>
                <a:spcPts val="0"/>
              </a:spcAft>
            </a:pP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914400" y="381000"/>
            <a:ext cx="8077200" cy="5943600"/>
          </a:xfrm>
        </p:spPr>
        <p:txBody>
          <a:bodyPr/>
          <a:lstStyle/>
          <a:p>
            <a:pPr marL="82550" indent="0" algn="just">
              <a:spcBef>
                <a:spcPts val="1800"/>
              </a:spcBef>
              <a:buNone/>
            </a:pPr>
            <a:r>
              <a:rPr lang="en-US" sz="3000" b="1" dirty="0"/>
              <a:t>Z</a:t>
            </a:r>
            <a:r>
              <a:rPr lang="sr-Latn-CS" sz="3000" b="1" dirty="0" smtClean="0"/>
              <a:t>adaci</a:t>
            </a:r>
            <a:r>
              <a:rPr lang="en-US" sz="3000" b="1" dirty="0" smtClean="0"/>
              <a:t> </a:t>
            </a:r>
            <a:r>
              <a:rPr lang="sr-Latn-CS" sz="3000" dirty="0" smtClean="0"/>
              <a:t>mogu biti: 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b="1" dirty="0" smtClean="0"/>
              <a:t>Proceduralni</a:t>
            </a:r>
            <a:r>
              <a:rPr lang="sr-Latn-CS" sz="3000" dirty="0" smtClean="0"/>
              <a:t> (zadaci koji se odnose na praćenje unapred određene sekvence događaja)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b="1" dirty="0" smtClean="0"/>
              <a:t>Senzorno-motorni </a:t>
            </a:r>
            <a:r>
              <a:rPr lang="sr-Latn-CS" sz="3000" dirty="0" smtClean="0"/>
              <a:t>(prijem signala i manipulacije komandnim uređajem)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b="1" dirty="0" smtClean="0"/>
              <a:t>Komunikacioni</a:t>
            </a:r>
            <a:r>
              <a:rPr lang="sr-Latn-CS" sz="3000" dirty="0" smtClean="0"/>
              <a:t> (uspostavljanje veza između elemenata sistema)</a:t>
            </a:r>
            <a:endParaRPr lang="en-US" sz="3000" dirty="0" smtClean="0"/>
          </a:p>
          <a:p>
            <a:pPr algn="just">
              <a:buFont typeface="Wingdings" pitchFamily="2" charset="2"/>
              <a:buChar char="Ø"/>
            </a:pPr>
            <a:r>
              <a:rPr lang="sr-Latn-CS" sz="3000" b="1" dirty="0"/>
              <a:t>Nadzorni</a:t>
            </a:r>
            <a:r>
              <a:rPr lang="sr-Latn-CS" sz="3000" dirty="0"/>
              <a:t> (praćenje sistema radi identifikovanja promena u statusu sistema)</a:t>
            </a:r>
          </a:p>
          <a:p>
            <a:pPr marL="82550" indent="0" algn="just">
              <a:buNone/>
            </a:pPr>
            <a:endParaRPr lang="sr-Latn-CS" sz="3000" dirty="0" smtClean="0"/>
          </a:p>
          <a:p>
            <a:pPr algn="just"/>
            <a:endParaRPr lang="sr-Latn-CS" dirty="0" smtClean="0"/>
          </a:p>
          <a:p>
            <a:pPr algn="just"/>
            <a:endParaRPr lang="sr-Latn-CS" dirty="0" smtClean="0"/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80552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28600"/>
            <a:ext cx="749935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Pojam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automati</a:t>
            </a:r>
            <a:r>
              <a:rPr lang="sr-Latn-CS" dirty="0" smtClean="0">
                <a:solidFill>
                  <a:schemeClr val="tx2">
                    <a:satMod val="130000"/>
                  </a:schemeClr>
                </a:solidFill>
              </a:rPr>
              <a:t>z</a:t>
            </a: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acije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7943850" cy="3581400"/>
          </a:xfrm>
        </p:spPr>
        <p:txBody>
          <a:bodyPr/>
          <a:lstStyle/>
          <a:p>
            <a:pPr algn="just" eaLnBrk="1" hangingPunct="1">
              <a:spcAft>
                <a:spcPts val="600"/>
              </a:spcAft>
            </a:pPr>
            <a:r>
              <a:rPr lang="sr-Latn-CS" dirty="0" smtClean="0"/>
              <a:t>Uvođenje kompjuterske tehnologije tamo gde ona ranije nije postojala.</a:t>
            </a:r>
          </a:p>
          <a:p>
            <a:pPr algn="just" eaLnBrk="1" hangingPunct="1"/>
            <a:r>
              <a:rPr lang="sr-Latn-CS" dirty="0" smtClean="0"/>
              <a:t>Uređaji ili sistemi koji ostvaruju funkcije koje su ranije izvođene od strane čoveka operat</a:t>
            </a:r>
            <a:r>
              <a:rPr lang="en-US" dirty="0" smtClean="0"/>
              <a:t>e</a:t>
            </a:r>
            <a:r>
              <a:rPr lang="sr-Latn-CS" dirty="0" smtClean="0"/>
              <a:t>ra.</a:t>
            </a:r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914400" y="533400"/>
            <a:ext cx="8077200" cy="5791200"/>
          </a:xfrm>
        </p:spPr>
        <p:txBody>
          <a:bodyPr/>
          <a:lstStyle/>
          <a:p>
            <a:pPr marL="82550" indent="0" algn="just">
              <a:buNone/>
            </a:pPr>
            <a:r>
              <a:rPr lang="sr-Latn-CS" sz="3000" b="1" dirty="0" smtClean="0"/>
              <a:t>Zadaci</a:t>
            </a:r>
            <a:r>
              <a:rPr lang="en-US" sz="3000" b="1" dirty="0" smtClean="0"/>
              <a:t> </a:t>
            </a:r>
            <a:r>
              <a:rPr lang="sr-Latn-CS" sz="3000" dirty="0" smtClean="0"/>
              <a:t>mogu </a:t>
            </a:r>
            <a:r>
              <a:rPr lang="sr-Latn-CS" sz="3000" dirty="0"/>
              <a:t>biti: 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b="1" dirty="0" smtClean="0"/>
              <a:t>Zadaci otkrivanja grešaka </a:t>
            </a:r>
            <a:r>
              <a:rPr lang="sr-Latn-CS" sz="3000" dirty="0" smtClean="0"/>
              <a:t>(otkrivanje neočekivanih ili abnormalnih stanja sistema)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b="1" dirty="0" smtClean="0"/>
              <a:t>Zadaci donošenja odluka </a:t>
            </a:r>
            <a:r>
              <a:rPr lang="sr-Latn-CS" sz="3000" dirty="0" smtClean="0"/>
              <a:t>(izbor neke od alternativa)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b="1" dirty="0" smtClean="0"/>
              <a:t>Zadaci rešavanja problema </a:t>
            </a:r>
            <a:r>
              <a:rPr lang="sr-Latn-CS" sz="3000" dirty="0" smtClean="0"/>
              <a:t>(razrešenje neodređenosti o stanju sistema)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b="1" dirty="0" smtClean="0"/>
              <a:t>Predviđanje</a:t>
            </a:r>
            <a:r>
              <a:rPr lang="sr-Latn-CS" sz="3000" dirty="0" smtClean="0"/>
              <a:t> (procena mogućih stanja sistema u budućnosti)</a:t>
            </a:r>
          </a:p>
          <a:p>
            <a:pPr algn="just"/>
            <a:endParaRPr lang="sr-Latn-CS" dirty="0" smtClean="0"/>
          </a:p>
          <a:p>
            <a:pPr algn="just"/>
            <a:endParaRPr lang="sr-Latn-CS" dirty="0" smtClean="0"/>
          </a:p>
          <a:p>
            <a:pPr algn="just"/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8020050" cy="6019800"/>
          </a:xfrm>
        </p:spPr>
        <p:txBody>
          <a:bodyPr/>
          <a:lstStyle/>
          <a:p>
            <a:pPr algn="just">
              <a:spcBef>
                <a:spcPct val="0"/>
              </a:spcBef>
              <a:spcAft>
                <a:spcPts val="1200"/>
              </a:spcAft>
            </a:pPr>
            <a:r>
              <a:rPr lang="sr-Latn-CS" sz="2800" dirty="0" smtClean="0"/>
              <a:t>Osnovne delatnosti u sistemu Ć-M su </a:t>
            </a:r>
            <a:r>
              <a:rPr lang="sr-Latn-C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predstavljanje informacija ljudima</a:t>
            </a:r>
            <a:r>
              <a:rPr lang="sr-Latn-CS" sz="2800" dirty="0" smtClean="0"/>
              <a:t> i </a:t>
            </a:r>
            <a:r>
              <a:rPr lang="sr-Latn-C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kontrola i upravljanje sistemom od strane ljudi</a:t>
            </a:r>
            <a:r>
              <a:rPr lang="sr-Latn-CS" sz="2800" dirty="0" smtClean="0"/>
              <a:t>.</a:t>
            </a:r>
          </a:p>
          <a:p>
            <a:pPr algn="just">
              <a:spcBef>
                <a:spcPct val="0"/>
              </a:spcBef>
              <a:spcAft>
                <a:spcPts val="1200"/>
              </a:spcAft>
            </a:pPr>
            <a:r>
              <a:rPr lang="sr-Latn-CS" sz="2800" dirty="0" smtClean="0"/>
              <a:t>Predstavljanje informacija vrši se sredstvima za predstavljanje informacija SPI, a kontrola i upravljanje se vrši organima upravljanja OU.</a:t>
            </a:r>
          </a:p>
          <a:p>
            <a:pPr algn="just">
              <a:spcBef>
                <a:spcPct val="0"/>
              </a:spcBef>
              <a:spcAft>
                <a:spcPts val="1200"/>
              </a:spcAft>
            </a:pPr>
            <a:r>
              <a:rPr lang="sr-Latn-CS" sz="2800" dirty="0" smtClean="0"/>
              <a:t>Sistem međusobne informacione usklađenosti SMIU predstavlja medijume kroz koje se odigrava dvosmerna razmena informacija. </a:t>
            </a:r>
          </a:p>
          <a:p>
            <a:pPr algn="just">
              <a:spcBef>
                <a:spcPct val="0"/>
              </a:spcBef>
              <a:spcAft>
                <a:spcPts val="1200"/>
              </a:spcAft>
            </a:pPr>
            <a:r>
              <a:rPr lang="sr-Latn-CS" sz="2800" dirty="0" smtClean="0"/>
              <a:t>Klasična međusobna informaciona usklađenost u sistemu Č-M podrazumevala je operat</a:t>
            </a:r>
            <a:r>
              <a:rPr lang="en-US" sz="2800" dirty="0" smtClean="0"/>
              <a:t>e</a:t>
            </a:r>
            <a:r>
              <a:rPr lang="sr-Latn-CS" sz="2800" dirty="0" smtClean="0"/>
              <a:t>ra kao </a:t>
            </a:r>
            <a:r>
              <a:rPr lang="sr-Latn-CS" sz="2800" b="1" dirty="0" smtClean="0"/>
              <a:t>pasivnog obradioca </a:t>
            </a:r>
            <a:r>
              <a:rPr lang="sr-Latn-CS" sz="2800" dirty="0" smtClean="0"/>
              <a:t>informacija ograničenog kapaciteta</a:t>
            </a:r>
            <a:r>
              <a:rPr lang="en-US" sz="2800" dirty="0" smtClean="0"/>
              <a:t>.</a:t>
            </a:r>
            <a:r>
              <a:rPr lang="sr-Latn-CS" sz="2800" dirty="0" smtClean="0"/>
              <a:t> 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 bwMode="auto">
          <a:xfrm>
            <a:off x="1143000" y="274638"/>
            <a:ext cx="7791450" cy="109696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r-Latn-CS" sz="2800" smtClean="0">
                <a:solidFill>
                  <a:schemeClr val="tx1"/>
                </a:solidFill>
                <a:effectLst/>
              </a:rPr>
              <a:t>Operator i mašina su u zatvorenoj petlji povezanoj SPI i OU</a:t>
            </a:r>
            <a:endParaRPr lang="en-US" sz="2800" smtClean="0">
              <a:solidFill>
                <a:schemeClr val="tx1"/>
              </a:solidFill>
              <a:effectLst/>
            </a:endParaRPr>
          </a:p>
        </p:txBody>
      </p:sp>
      <p:pic>
        <p:nvPicPr>
          <p:cNvPr id="30723" name="Content Placeholder 3" descr="slika 5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1828800"/>
            <a:ext cx="7277100" cy="4103688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990600" y="914400"/>
            <a:ext cx="7943850" cy="4800600"/>
          </a:xfrm>
        </p:spPr>
        <p:txBody>
          <a:bodyPr/>
          <a:lstStyle/>
          <a:p>
            <a:pPr algn="just"/>
            <a:r>
              <a:rPr lang="sr-Latn-CS" dirty="0" smtClean="0"/>
              <a:t>Brz razvoj informacionih sistema uslovio je transformacije u komunikaciji ljudi sa informacionim sistemima, tako da se u modele proste petlje operat</a:t>
            </a:r>
            <a:r>
              <a:rPr lang="en-US" dirty="0" smtClean="0"/>
              <a:t>e</a:t>
            </a:r>
            <a:r>
              <a:rPr lang="sr-Latn-CS" dirty="0" smtClean="0"/>
              <a:t>r-proces sada uključuju atributi operat</a:t>
            </a:r>
            <a:r>
              <a:rPr lang="en-US" dirty="0" smtClean="0"/>
              <a:t>e</a:t>
            </a:r>
            <a:r>
              <a:rPr lang="sr-Latn-CS" dirty="0" smtClean="0"/>
              <a:t>ra kao što su mentalni modeli, iskustvo, obuka...i predstavljanje kroz formalne i neformalne procedure.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Content Placeholder 3" descr="slika 7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219200"/>
            <a:ext cx="9144000" cy="4827588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1066800" y="838200"/>
            <a:ext cx="7867650" cy="5181600"/>
          </a:xfrm>
        </p:spPr>
        <p:txBody>
          <a:bodyPr/>
          <a:lstStyle/>
          <a:p>
            <a:pPr algn="just">
              <a:spcAft>
                <a:spcPts val="1200"/>
              </a:spcAft>
            </a:pPr>
            <a:r>
              <a:rPr lang="sr-Latn-CS" dirty="0" smtClean="0"/>
              <a:t>U kompleksnim sistemima modeliranje delatnosti čoveka se formira na osnovu postavke čoveka kao </a:t>
            </a:r>
            <a:r>
              <a:rPr lang="sr-Latn-CS" b="1" dirty="0" smtClean="0"/>
              <a:t>nadzornika i kontrolora procesa</a:t>
            </a:r>
            <a:r>
              <a:rPr lang="sr-Latn-CS" dirty="0" smtClean="0"/>
              <a:t>, gde računarski sistemi posreduju između operat</a:t>
            </a:r>
            <a:r>
              <a:rPr lang="en-US" dirty="0" smtClean="0"/>
              <a:t>e</a:t>
            </a:r>
            <a:r>
              <a:rPr lang="sr-Latn-CS" dirty="0" smtClean="0"/>
              <a:t>ra sa SPI i OU na jednoj strani i procesa i zadataka na drugoj.</a:t>
            </a:r>
          </a:p>
          <a:p>
            <a:pPr algn="just"/>
            <a:r>
              <a:rPr lang="sr-Latn-CS" dirty="0" smtClean="0"/>
              <a:t>Ovi modeli uključuju i elemente kao što je životno iskustvo, socijalne veštine...koji utiču na stvaranje mentalnih modela.</a:t>
            </a:r>
            <a:endParaRPr lang="en-US" dirty="0" smtClean="0"/>
          </a:p>
          <a:p>
            <a:pPr algn="just"/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Content Placeholder 3" descr="slika 8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5600" y="0"/>
            <a:ext cx="3581400" cy="67087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791450" cy="10207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CS" sz="3600" dirty="0" smtClean="0"/>
              <a:t>Istraživanje ljudskih faktora u kontroli i upravljanju automatizovanim sistemima </a:t>
            </a:r>
            <a:endParaRPr lang="en-US" sz="3600" dirty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943850" cy="4572000"/>
          </a:xfrm>
        </p:spPr>
        <p:txBody>
          <a:bodyPr/>
          <a:lstStyle/>
          <a:p>
            <a:pPr algn="just"/>
            <a:r>
              <a:rPr lang="sr-Latn-CS" sz="3000" dirty="0" smtClean="0"/>
              <a:t>Visoka efikasnost i pouzdanost rada operat</a:t>
            </a:r>
            <a:r>
              <a:rPr lang="en-US" sz="3000" dirty="0" smtClean="0"/>
              <a:t>e</a:t>
            </a:r>
            <a:r>
              <a:rPr lang="sr-Latn-CS" sz="3000" dirty="0" smtClean="0"/>
              <a:t>ra je jedan od bitnih faktora veće efikasnosti, funkcionalnosti i razvoja automatizovanih sistema upravljanja.</a:t>
            </a:r>
          </a:p>
          <a:p>
            <a:pPr algn="just"/>
            <a:r>
              <a:rPr lang="sr-Latn-CS" sz="3000" dirty="0" smtClean="0"/>
              <a:t>U ovim sistemima se od operat</a:t>
            </a:r>
            <a:r>
              <a:rPr lang="en-US" sz="3000" dirty="0" smtClean="0"/>
              <a:t>e</a:t>
            </a:r>
            <a:r>
              <a:rPr lang="sr-Latn-CS" sz="3000" dirty="0" smtClean="0"/>
              <a:t>ra zahteva koncentracija i distribucija pažnje, dobra sposobnost organizacije i planiranja akcije, što znači da se problem mora sagledati sa svih strana tj. da se moraju formirati mnoga problemskih područja istraživanja.</a:t>
            </a:r>
            <a:endParaRPr lang="en-US" sz="3000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159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dirty="0" smtClean="0"/>
              <a:t>Problemska područja istraživanja</a:t>
            </a:r>
            <a:endParaRPr lang="en-US" dirty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990600" y="1143000"/>
            <a:ext cx="7943850" cy="5105400"/>
          </a:xfrm>
        </p:spPr>
        <p:txBody>
          <a:bodyPr/>
          <a:lstStyle/>
          <a:p>
            <a:pPr algn="just"/>
            <a:r>
              <a:rPr lang="sr-Latn-CS" b="1" dirty="0" smtClean="0"/>
              <a:t>Psihofiziološko područje</a:t>
            </a:r>
            <a:endParaRPr lang="en-US" b="1" dirty="0"/>
          </a:p>
          <a:p>
            <a:pPr algn="just"/>
            <a:r>
              <a:rPr lang="sr-Latn-CS" b="1" dirty="0"/>
              <a:t>Sistemotehničko </a:t>
            </a:r>
            <a:r>
              <a:rPr lang="sr-Latn-CS" b="1" dirty="0" smtClean="0"/>
              <a:t>područje</a:t>
            </a:r>
            <a:endParaRPr lang="en-US" b="1" dirty="0" smtClean="0"/>
          </a:p>
          <a:p>
            <a:pPr algn="just"/>
            <a:r>
              <a:rPr lang="sr-Latn-CS" b="1" dirty="0"/>
              <a:t>Organizaciono </a:t>
            </a:r>
            <a:r>
              <a:rPr lang="sr-Latn-CS" b="1" dirty="0" smtClean="0"/>
              <a:t>područje</a:t>
            </a:r>
            <a:endParaRPr lang="en-US" b="1" dirty="0" smtClean="0"/>
          </a:p>
          <a:p>
            <a:pPr algn="just"/>
            <a:r>
              <a:rPr lang="sr-Latn-CS" b="1" dirty="0"/>
              <a:t>Pedagoško/edukativno područje</a:t>
            </a:r>
          </a:p>
          <a:p>
            <a:pPr algn="just"/>
            <a:endParaRPr lang="sr-Latn-CS" b="1" dirty="0" smtClean="0"/>
          </a:p>
          <a:p>
            <a:pPr algn="just"/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159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dirty="0" smtClean="0"/>
              <a:t>Problemska područja istraživanja</a:t>
            </a:r>
            <a:endParaRPr lang="en-US" dirty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990600" y="1143000"/>
            <a:ext cx="7943850" cy="5105400"/>
          </a:xfrm>
        </p:spPr>
        <p:txBody>
          <a:bodyPr/>
          <a:lstStyle/>
          <a:p>
            <a:pPr algn="just"/>
            <a:r>
              <a:rPr lang="sr-Latn-CS" b="1" dirty="0" smtClean="0"/>
              <a:t>Psihofiziološko područje: 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dirty="0" smtClean="0"/>
              <a:t>Senzorni ulazi i motorni izlazi čoveka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dirty="0" smtClean="0"/>
              <a:t>Prijem i prerada informacija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dirty="0" smtClean="0"/>
              <a:t>Pamćenje i mišljenje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dirty="0" smtClean="0"/>
              <a:t>Analitičko-sintetička i algoritamska analiza delatnosti operat</a:t>
            </a:r>
            <a:r>
              <a:rPr lang="en-US" sz="3000" dirty="0" smtClean="0"/>
              <a:t>e</a:t>
            </a:r>
            <a:r>
              <a:rPr lang="sr-Latn-CS" sz="3000" dirty="0" smtClean="0"/>
              <a:t>ra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dirty="0" smtClean="0"/>
              <a:t>Različiti psihički procesi i delatnost operat</a:t>
            </a:r>
            <a:r>
              <a:rPr lang="en-US" sz="3000" dirty="0" smtClean="0"/>
              <a:t>e</a:t>
            </a:r>
            <a:r>
              <a:rPr lang="sr-Latn-CS" sz="3000" dirty="0" smtClean="0"/>
              <a:t>ra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dirty="0" smtClean="0"/>
              <a:t>Brzina, tačnost, pouzdanost, i efikasnost rada operat</a:t>
            </a:r>
            <a:r>
              <a:rPr lang="en-US" sz="3000" dirty="0" smtClean="0"/>
              <a:t>e</a:t>
            </a:r>
            <a:r>
              <a:rPr lang="sr-Latn-CS" sz="3000" dirty="0" smtClean="0"/>
              <a:t>ra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sz="3000" dirty="0" smtClean="0"/>
              <a:t>Uticaj stresa na delatnost operat</a:t>
            </a:r>
            <a:r>
              <a:rPr lang="en-US" sz="3000" dirty="0" smtClean="0"/>
              <a:t>e</a:t>
            </a:r>
            <a:r>
              <a:rPr lang="sr-Latn-CS" sz="3000" dirty="0" smtClean="0"/>
              <a:t>ra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4931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6962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3600" dirty="0" smtClean="0">
                <a:solidFill>
                  <a:schemeClr val="tx2">
                    <a:satMod val="130000"/>
                  </a:schemeClr>
                </a:solidFill>
              </a:rPr>
              <a:t>Nivoi automatizacije (Bilinngs, Šeridan)</a:t>
            </a:r>
            <a:endParaRPr lang="en-US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 marL="365760" indent="-283464" algn="just"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 smtClean="0"/>
              <a:t>10. Kompjuter odlučuje o svemu i deluje autonomno (visok nivo)</a:t>
            </a:r>
            <a:r>
              <a:rPr lang="en-US" sz="2800" dirty="0" smtClean="0"/>
              <a:t>;</a:t>
            </a:r>
            <a:endParaRPr lang="sr-Latn-CS" sz="2800" dirty="0" smtClean="0"/>
          </a:p>
          <a:p>
            <a:pPr marL="365760" indent="-283464" algn="just"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 smtClean="0"/>
              <a:t>9. Kompjuter informiše čoveka, kad kompjuter to odluči</a:t>
            </a:r>
            <a:r>
              <a:rPr lang="en-US" sz="2800" dirty="0" smtClean="0"/>
              <a:t>;</a:t>
            </a:r>
            <a:endParaRPr lang="sr-Latn-CS" sz="2800" dirty="0" smtClean="0"/>
          </a:p>
          <a:p>
            <a:pPr marL="365760" indent="-283464" algn="just"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 smtClean="0"/>
              <a:t>8. Kompjuter informiše čoveka samo ako se to traži</a:t>
            </a:r>
            <a:r>
              <a:rPr lang="en-US" sz="2800" dirty="0" smtClean="0"/>
              <a:t>;</a:t>
            </a:r>
            <a:endParaRPr lang="sr-Latn-CS" sz="2800" dirty="0" smtClean="0"/>
          </a:p>
          <a:p>
            <a:pPr marL="365760" indent="-283464" algn="just"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 smtClean="0"/>
              <a:t>7. Kompjuter izvršava operacije automatski, ali obavezno informiše čoveka</a:t>
            </a:r>
            <a:r>
              <a:rPr lang="en-US" sz="2800" dirty="0" smtClean="0"/>
              <a:t>;</a:t>
            </a:r>
            <a:endParaRPr lang="sr-Latn-CS" sz="2800" dirty="0" smtClean="0"/>
          </a:p>
          <a:p>
            <a:pPr algn="just"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 smtClean="0"/>
              <a:t>6.  Kompjuter dozvoljava čoveku ograničeno vreme da stavi veto pre automatskog izvršenja</a:t>
            </a:r>
            <a:r>
              <a:rPr lang="en-US" sz="2800" dirty="0" smtClean="0"/>
              <a:t>;</a:t>
            </a:r>
            <a:endParaRPr lang="sr-Latn-CS" sz="2800" dirty="0" smtClean="0"/>
          </a:p>
          <a:p>
            <a:pPr algn="just"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 smtClean="0"/>
              <a:t>5. Kompjuter  izvršava sugestiju ako je čovek odobri</a:t>
            </a:r>
            <a:r>
              <a:rPr lang="en-US" sz="2800" dirty="0" smtClean="0"/>
              <a:t>;</a:t>
            </a:r>
            <a:endParaRPr lang="sr-Latn-CS" sz="2800" dirty="0" smtClean="0"/>
          </a:p>
          <a:p>
            <a:pPr algn="just"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 smtClean="0"/>
              <a:t>4. Kompjuter sugeriše alternativu</a:t>
            </a:r>
            <a:r>
              <a:rPr lang="en-US" sz="2800" dirty="0" smtClean="0"/>
              <a:t>;</a:t>
            </a:r>
            <a:endParaRPr lang="sr-Latn-CS" sz="2800" dirty="0" smtClean="0"/>
          </a:p>
          <a:p>
            <a:pPr algn="just"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 smtClean="0"/>
              <a:t>3. Kompjuter sužava izbor na nekoliko alternativa,</a:t>
            </a:r>
          </a:p>
          <a:p>
            <a:pPr algn="just"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 smtClean="0"/>
              <a:t>2. Kompjuter nudi sve alternativne odluke</a:t>
            </a:r>
            <a:r>
              <a:rPr lang="en-US" sz="2800" dirty="0" smtClean="0"/>
              <a:t>;</a:t>
            </a:r>
            <a:endParaRPr lang="sr-Latn-CS" sz="2800" dirty="0" smtClean="0"/>
          </a:p>
          <a:p>
            <a:pPr algn="just"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1</a:t>
            </a:r>
            <a:r>
              <a:rPr lang="sr-Latn-CS" sz="2800" dirty="0" smtClean="0"/>
              <a:t>. Kompjuter ne nudi nikakvu pomoć, čovek sam donosi sve odluke i preduzima akcije (nizak nivo).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7943850" cy="5715000"/>
          </a:xfrm>
        </p:spPr>
        <p:txBody>
          <a:bodyPr/>
          <a:lstStyle/>
          <a:p>
            <a:r>
              <a:rPr lang="sr-Latn-CS" b="1" dirty="0" smtClean="0"/>
              <a:t>Sistemotehničko područje: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Principi i kriterijumi raspodele funkcija između čoveka i mašine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Modeliranje sistema Č-O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Principi i metode selekcije informacija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Principi i metode razrade jezika dijaloga između čoveka i kompjutera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Metode optimizacije informacionih tokova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Metode projektovanja sistema za prikazivanje informacija...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7943850" cy="57912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sr-Latn-CS" b="1" dirty="0" smtClean="0"/>
              <a:t>Organizaciono područje: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Forme racionalne organizacije rada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Optimizacija režima rada čoveka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Normiranje rada (ergonomski kriterijumi)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Medicinske i psihološke metode za povećanje efikasnosti ljudi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Povećanje radne sposobnosti za rad u noćnoj smeni...</a:t>
            </a:r>
            <a:endParaRPr lang="en-US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7943850" cy="5562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sr-Latn-CS" b="1" dirty="0" smtClean="0"/>
              <a:t>Pedagoško/edukativno područje: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Profesionalna orjentacija operat</a:t>
            </a:r>
            <a:r>
              <a:rPr lang="en-US" dirty="0" smtClean="0"/>
              <a:t>e</a:t>
            </a:r>
            <a:r>
              <a:rPr lang="sr-Latn-CS" dirty="0" smtClean="0"/>
              <a:t>ra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Matematički modeli obuke i treniranja operat</a:t>
            </a:r>
            <a:r>
              <a:rPr lang="en-US" dirty="0" smtClean="0"/>
              <a:t>e</a:t>
            </a:r>
            <a:r>
              <a:rPr lang="sr-Latn-CS" dirty="0" smtClean="0"/>
              <a:t>ra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Tehnička sredstva za obuku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Izbor kadrova...</a:t>
            </a:r>
            <a:endParaRPr lang="en-US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639050" cy="563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dirty="0" smtClean="0"/>
              <a:t>Savremena područja istraživanja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143000"/>
            <a:ext cx="7943850" cy="5105400"/>
          </a:xfrm>
        </p:spPr>
        <p:txBody>
          <a:bodyPr/>
          <a:lstStyle/>
          <a:p>
            <a:pPr marL="120650" indent="-38100" algn="just">
              <a:spcAft>
                <a:spcPts val="1200"/>
              </a:spcAft>
              <a:buFont typeface="Wingdings 2" pitchFamily="18" charset="2"/>
              <a:buNone/>
              <a:defRPr/>
            </a:pPr>
            <a:r>
              <a:rPr lang="sr-Latn-CS" dirty="0" smtClean="0"/>
              <a:t>Brz razvoj kompjuterske tehnologije i veštačke inteligencije doveo je do novih problemskih područja istraživanja:</a:t>
            </a:r>
          </a:p>
          <a:p>
            <a:pPr marL="596900" indent="-514350" algn="just">
              <a:spcAft>
                <a:spcPts val="1200"/>
              </a:spcAft>
              <a:buFont typeface="+mj-lt"/>
              <a:buAutoNum type="alphaUcPeriod"/>
              <a:defRPr/>
            </a:pPr>
            <a:r>
              <a:rPr lang="sr-Latn-CS" b="1" dirty="0" smtClean="0"/>
              <a:t>Moderna kontrola</a:t>
            </a:r>
            <a:endParaRPr lang="en-US" dirty="0"/>
          </a:p>
          <a:p>
            <a:pPr marL="596900" indent="-514350" algn="just">
              <a:spcAft>
                <a:spcPts val="1200"/>
              </a:spcAft>
              <a:buFont typeface="+mj-lt"/>
              <a:buAutoNum type="alphaUcPeriod"/>
              <a:defRPr/>
            </a:pPr>
            <a:r>
              <a:rPr lang="sr-Latn-CS" b="1" dirty="0"/>
              <a:t>Inteligentna kontrola</a:t>
            </a:r>
            <a:endParaRPr lang="sr-Latn-CS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639050" cy="563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dirty="0" smtClean="0"/>
              <a:t>Savremena područja istraživanja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143000"/>
            <a:ext cx="7943850" cy="5105400"/>
          </a:xfrm>
        </p:spPr>
        <p:txBody>
          <a:bodyPr/>
          <a:lstStyle/>
          <a:p>
            <a:pPr marL="596900" indent="-514350" algn="just">
              <a:spcAft>
                <a:spcPts val="1200"/>
              </a:spcAft>
              <a:buFont typeface="+mj-lt"/>
              <a:buAutoNum type="alphaUcPeriod"/>
              <a:defRPr/>
            </a:pPr>
            <a:r>
              <a:rPr lang="sr-Latn-CS" b="1" dirty="0" smtClean="0"/>
              <a:t>Moderna kontrola</a:t>
            </a:r>
            <a:r>
              <a:rPr lang="sr-Latn-CS" dirty="0" smtClean="0"/>
              <a:t>: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sr-Latn-CS" dirty="0" smtClean="0"/>
              <a:t>Predstavljanje stanja prostora sistema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sr-Latn-CS" dirty="0" smtClean="0"/>
              <a:t>Struktura sistema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sr-Latn-CS" dirty="0" smtClean="0"/>
              <a:t>Identifikacija i estimacija sistema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sr-Latn-CS" dirty="0" smtClean="0"/>
              <a:t>Optimalna i optimizaciona kontrola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sr-Latn-CS" dirty="0" smtClean="0"/>
              <a:t>Robusna i prilagodljiva kontrola...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3806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7943850" cy="5562600"/>
          </a:xfrm>
        </p:spPr>
        <p:txBody>
          <a:bodyPr/>
          <a:lstStyle/>
          <a:p>
            <a:pPr marL="509588" indent="-427038">
              <a:spcAft>
                <a:spcPts val="1200"/>
              </a:spcAft>
              <a:buFont typeface="Gill Sans MT" pitchFamily="34" charset="0"/>
              <a:buAutoNum type="alphaUcPeriod" startAt="2"/>
            </a:pPr>
            <a:r>
              <a:rPr lang="sr-Latn-CS" b="1" dirty="0" smtClean="0"/>
              <a:t>Inteligentna kontrola (sa područjima):</a:t>
            </a:r>
          </a:p>
          <a:p>
            <a:pPr marL="509588" indent="-427038">
              <a:buFont typeface="Wingdings" pitchFamily="2" charset="2"/>
              <a:buChar char="Ø"/>
            </a:pPr>
            <a:r>
              <a:rPr lang="sr-Latn-CS" dirty="0" smtClean="0"/>
              <a:t>Ekspertna kontrola</a:t>
            </a:r>
          </a:p>
          <a:p>
            <a:pPr marL="509588" indent="-427038">
              <a:buFont typeface="Wingdings" pitchFamily="2" charset="2"/>
              <a:buChar char="Ø"/>
            </a:pPr>
            <a:r>
              <a:rPr lang="sr-Latn-CS" dirty="0" smtClean="0"/>
              <a:t>Maglovita kontrola</a:t>
            </a:r>
          </a:p>
          <a:p>
            <a:pPr marL="509588" indent="-427038">
              <a:buFont typeface="Wingdings" pitchFamily="2" charset="2"/>
              <a:buChar char="Ø"/>
            </a:pPr>
            <a:r>
              <a:rPr lang="sr-Latn-CS" dirty="0" smtClean="0"/>
              <a:t>Neuronska kontrola</a:t>
            </a:r>
          </a:p>
          <a:p>
            <a:pPr marL="509588" indent="-427038">
              <a:buFont typeface="Wingdings" pitchFamily="2" charset="2"/>
              <a:buChar char="Ø"/>
            </a:pPr>
            <a:r>
              <a:rPr lang="sr-Latn-CS" dirty="0" smtClean="0"/>
              <a:t>Hibridna kontrola</a:t>
            </a:r>
            <a:endParaRPr lang="en-US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639050" cy="762000"/>
          </a:xfrm>
        </p:spPr>
        <p:txBody>
          <a:bodyPr/>
          <a:lstStyle/>
          <a:p>
            <a:pPr>
              <a:defRPr/>
            </a:pPr>
            <a:r>
              <a:rPr lang="sr-Latn-CS" dirty="0" smtClean="0"/>
              <a:t>Standardizacija u ergonomiji</a:t>
            </a:r>
            <a:endParaRPr lang="en-US" dirty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8020050" cy="5181600"/>
          </a:xfrm>
        </p:spPr>
        <p:txBody>
          <a:bodyPr/>
          <a:lstStyle/>
          <a:p>
            <a:pPr algn="just"/>
            <a:r>
              <a:rPr lang="sr-Latn-CS" sz="2800" dirty="0" smtClean="0"/>
              <a:t>Standardizacija je sredstvo za obezbeđivanje višeg ergonomskog nivoa tehnike i tehnologije.</a:t>
            </a:r>
          </a:p>
          <a:p>
            <a:pPr algn="just"/>
            <a:r>
              <a:rPr lang="sr-Latn-CS" sz="2800" b="1" dirty="0" smtClean="0"/>
              <a:t>ISO standardi </a:t>
            </a:r>
            <a:r>
              <a:rPr lang="sr-Latn-CS" sz="2800" dirty="0" smtClean="0"/>
              <a:t>vezani za ergonomiju počeli su da se formiraju osnivanjem TK 159, sa 4 podkomiteta i 15 radnih grupa, 1975. Obuhvataju oblasti radnih sistema, tj. sistema čovek-tehnologija-okruženje.</a:t>
            </a:r>
          </a:p>
          <a:p>
            <a:pPr algn="just"/>
            <a:r>
              <a:rPr lang="sr-Latn-CS" sz="2800" b="1" dirty="0" smtClean="0"/>
              <a:t>Standardi Evropske zajednice </a:t>
            </a:r>
            <a:r>
              <a:rPr lang="sr-Latn-CS" sz="2800" dirty="0" smtClean="0"/>
              <a:t>koji se tiču ergonomije formiraju se u Evropskom komitetu za standardizaciju, CEN/TC 122, kroz 9 stalnih i nekoliko </a:t>
            </a:r>
            <a:r>
              <a:rPr lang="sr-Latn-C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 hoc </a:t>
            </a:r>
            <a:r>
              <a:rPr lang="sr-Latn-CS" sz="2800" dirty="0" smtClean="0"/>
              <a:t>grupa. Sadrže osnovna načela, terminologiju, vezu sa drugim standardima, oblast primene, zahteve i metode provere.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7562850" cy="838200"/>
          </a:xfrm>
        </p:spPr>
        <p:txBody>
          <a:bodyPr/>
          <a:lstStyle/>
          <a:p>
            <a:pPr>
              <a:defRPr/>
            </a:pPr>
            <a:r>
              <a:rPr lang="sr-Latn-CS" dirty="0" smtClean="0"/>
              <a:t>Standardizacija u ergonomiji</a:t>
            </a:r>
            <a:endParaRPr lang="en-US" dirty="0"/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8229600" cy="4724400"/>
          </a:xfrm>
        </p:spPr>
        <p:txBody>
          <a:bodyPr/>
          <a:lstStyle/>
          <a:p>
            <a:pPr algn="just"/>
            <a:r>
              <a:rPr lang="sr-Latn-CS" sz="2800" b="1" dirty="0" smtClean="0"/>
              <a:t>GOST standardi </a:t>
            </a:r>
            <a:r>
              <a:rPr lang="sr-Latn-CS" sz="2800" dirty="0" smtClean="0"/>
              <a:t>najpre formiraju terminologiju, a zatim predmet standarda. </a:t>
            </a:r>
          </a:p>
          <a:p>
            <a:pPr algn="just"/>
            <a:r>
              <a:rPr lang="sr-Latn-CS" sz="2800" b="1" dirty="0" smtClean="0"/>
              <a:t>DIN standardi </a:t>
            </a:r>
            <a:r>
              <a:rPr lang="sr-Latn-CS" sz="2800" dirty="0" smtClean="0"/>
              <a:t>značajni za ergonomiju su 0100 (studije rada), 0102 (ergonomija), 0105 (radni uslovi i radna mesta, industrijska higijena)... </a:t>
            </a:r>
          </a:p>
          <a:p>
            <a:pPr algn="just"/>
            <a:r>
              <a:rPr lang="sr-Latn-CS" sz="2800" b="1" dirty="0" smtClean="0"/>
              <a:t>IEC standardi </a:t>
            </a:r>
            <a:r>
              <a:rPr lang="sr-Latn-CS" sz="2800" dirty="0" smtClean="0"/>
              <a:t>bave se kvalitetom funksionisanja, pouzdanošću proizvoda i usluga, ističući ergonomski aspekt kroz organizaciju, odgovornost, nadzor, kadrove i dr.</a:t>
            </a:r>
            <a:endParaRPr lang="sr-Latn-CS" sz="3000" dirty="0" smtClean="0"/>
          </a:p>
          <a:p>
            <a:pPr algn="just"/>
            <a:endParaRPr lang="en-US" sz="3000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7562850" cy="762000"/>
          </a:xfrm>
        </p:spPr>
        <p:txBody>
          <a:bodyPr/>
          <a:lstStyle/>
          <a:p>
            <a:pPr>
              <a:defRPr/>
            </a:pPr>
            <a:r>
              <a:rPr lang="sr-Latn-CS" dirty="0" smtClean="0"/>
              <a:t>Standardizacija u ergonomiji</a:t>
            </a:r>
            <a:endParaRPr lang="en-US" dirty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8001000" cy="3962400"/>
          </a:xfrm>
        </p:spPr>
        <p:txBody>
          <a:bodyPr/>
          <a:lstStyle/>
          <a:p>
            <a:pPr algn="just"/>
            <a:r>
              <a:rPr lang="sr-Latn-CS" sz="2800" b="1" dirty="0" smtClean="0"/>
              <a:t>BSI standardi </a:t>
            </a:r>
            <a:r>
              <a:rPr lang="sr-Latn-CS" sz="2800" dirty="0" smtClean="0"/>
              <a:t>su formirani za oblast arhitekture, i radnih prostora, kancelarijske opreme, antropometrije, zone dohvata i dr.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r-Latn-CS" sz="2800" dirty="0" smtClean="0"/>
              <a:t>Tek 1994 Savezni zavod za standardizaciju je formirao komisiju za standarde iz oblasti ergonomije, KSZ 159, mada je inicijativa pokrenuta još 1979.</a:t>
            </a:r>
          </a:p>
          <a:p>
            <a:pPr algn="just"/>
            <a:endParaRPr lang="sr-Latn-CS" sz="3000" dirty="0" smtClean="0"/>
          </a:p>
          <a:p>
            <a:pPr algn="just"/>
            <a:endParaRPr lang="en-US" sz="3000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925" y="2667000"/>
            <a:ext cx="7407275" cy="1219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2">
                    <a:satMod val="130000"/>
                  </a:schemeClr>
                </a:solidFill>
              </a:rPr>
              <a:t>HVALA NA PA</a:t>
            </a:r>
            <a:r>
              <a:rPr lang="sr-Latn-CS" sz="4400" dirty="0" smtClean="0">
                <a:solidFill>
                  <a:schemeClr val="tx2">
                    <a:satMod val="130000"/>
                  </a:schemeClr>
                </a:solidFill>
              </a:rPr>
              <a:t>ŽNJI!</a:t>
            </a:r>
            <a:endParaRPr lang="en-US" sz="4400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248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914400"/>
            <a:ext cx="7620000" cy="41395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2800" dirty="0">
                <a:latin typeface="+mn-lt"/>
                <a:cs typeface="+mn-cs"/>
              </a:rPr>
              <a:t>Nivoi automatizacije se mogu razdvojiti na:</a:t>
            </a:r>
          </a:p>
          <a:p>
            <a:pPr marL="407988" indent="-407988" algn="just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sr-Latn-CS" sz="2800" dirty="0">
                <a:latin typeface="+mn-lt"/>
                <a:cs typeface="+mn-cs"/>
              </a:rPr>
              <a:t>Automatizaciju prikupljanja i integrisanja </a:t>
            </a:r>
            <a:r>
              <a:rPr lang="sr-Latn-CS" sz="2800" dirty="0" smtClean="0">
                <a:latin typeface="+mn-lt"/>
                <a:cs typeface="+mn-cs"/>
              </a:rPr>
              <a:t>informacija</a:t>
            </a:r>
            <a:r>
              <a:rPr lang="en-US" sz="2800" dirty="0" smtClean="0">
                <a:latin typeface="+mn-lt"/>
                <a:cs typeface="+mn-cs"/>
              </a:rPr>
              <a:t>;</a:t>
            </a:r>
            <a:endParaRPr lang="sr-Latn-CS" sz="2800" dirty="0">
              <a:latin typeface="+mn-lt"/>
              <a:cs typeface="+mn-cs"/>
            </a:endParaRPr>
          </a:p>
          <a:p>
            <a:pPr marL="407988" indent="-407988" algn="just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sr-Latn-CS" sz="2800" dirty="0">
                <a:latin typeface="+mn-lt"/>
                <a:cs typeface="+mn-cs"/>
              </a:rPr>
              <a:t>Automatizaciju odlučivanja i izbora </a:t>
            </a:r>
            <a:r>
              <a:rPr lang="sr-Latn-CS" sz="2800" dirty="0" smtClean="0">
                <a:latin typeface="+mn-lt"/>
                <a:cs typeface="+mn-cs"/>
              </a:rPr>
              <a:t>akcija</a:t>
            </a:r>
            <a:r>
              <a:rPr lang="en-US" sz="2800" dirty="0" smtClean="0">
                <a:latin typeface="+mn-lt"/>
                <a:cs typeface="+mn-cs"/>
              </a:rPr>
              <a:t>;</a:t>
            </a:r>
            <a:r>
              <a:rPr lang="sr-Latn-CS" sz="2800" dirty="0" smtClean="0">
                <a:latin typeface="+mn-lt"/>
                <a:cs typeface="+mn-cs"/>
              </a:rPr>
              <a:t> </a:t>
            </a:r>
            <a:r>
              <a:rPr lang="sr-Latn-CS" sz="2800" dirty="0">
                <a:latin typeface="+mn-lt"/>
                <a:cs typeface="+mn-cs"/>
              </a:rPr>
              <a:t>i</a:t>
            </a:r>
          </a:p>
          <a:p>
            <a:pPr marL="407988" indent="-407988" algn="just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sr-Latn-CS" sz="2800" dirty="0">
                <a:latin typeface="+mn-lt"/>
                <a:cs typeface="+mn-cs"/>
              </a:rPr>
              <a:t>Automatizaciju implementacije </a:t>
            </a:r>
            <a:r>
              <a:rPr lang="sr-Latn-CS" sz="2800" dirty="0" smtClean="0">
                <a:latin typeface="+mn-lt"/>
                <a:cs typeface="+mn-cs"/>
              </a:rPr>
              <a:t>akcija</a:t>
            </a:r>
            <a:r>
              <a:rPr lang="en-US" sz="2800" dirty="0" smtClean="0">
                <a:latin typeface="+mn-lt"/>
                <a:cs typeface="+mn-cs"/>
              </a:rPr>
              <a:t>.</a:t>
            </a:r>
            <a:endParaRPr lang="sr-Latn-CS" sz="2800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dirty="0">
                <a:latin typeface="+mn-lt"/>
                <a:cs typeface="+mn-cs"/>
              </a:rPr>
              <a:t>  </a:t>
            </a:r>
            <a:endParaRPr lang="en-US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914400"/>
            <a:ext cx="7715250" cy="381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3200" dirty="0" smtClean="0">
                <a:solidFill>
                  <a:schemeClr val="tx2">
                    <a:satMod val="130000"/>
                  </a:schemeClr>
                </a:solidFill>
              </a:rPr>
              <a:t>Automatizacija prikupljanja i integrisanja informacija</a:t>
            </a:r>
            <a:r>
              <a:rPr lang="sr-Latn-CS" sz="36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sr-Latn-CS" sz="36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n-US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867650" cy="44958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sr-Latn-CS" dirty="0" smtClean="0"/>
              <a:t>Može se primeniti na:</a:t>
            </a:r>
          </a:p>
          <a:p>
            <a:pPr eaLnBrk="1" hangingPunct="1"/>
            <a:r>
              <a:rPr lang="sr-Latn-CS" dirty="0" smtClean="0"/>
              <a:t>Filtriranje informacija</a:t>
            </a:r>
            <a:r>
              <a:rPr lang="en-US" dirty="0" smtClean="0"/>
              <a:t>;</a:t>
            </a:r>
            <a:endParaRPr lang="sr-Latn-CS" dirty="0" smtClean="0"/>
          </a:p>
          <a:p>
            <a:pPr eaLnBrk="1" hangingPunct="1"/>
            <a:r>
              <a:rPr lang="sr-Latn-CS" dirty="0" smtClean="0"/>
              <a:t>Distribuciju informacija</a:t>
            </a:r>
            <a:r>
              <a:rPr lang="en-US" dirty="0" smtClean="0"/>
              <a:t>;</a:t>
            </a:r>
            <a:endParaRPr lang="sr-Latn-CS" dirty="0" smtClean="0"/>
          </a:p>
          <a:p>
            <a:pPr eaLnBrk="1" hangingPunct="1"/>
            <a:r>
              <a:rPr lang="sr-Latn-CS" dirty="0" smtClean="0"/>
              <a:t>Transformaciju informacija</a:t>
            </a:r>
            <a:r>
              <a:rPr lang="en-US" dirty="0" smtClean="0"/>
              <a:t>;</a:t>
            </a:r>
            <a:endParaRPr lang="sr-Latn-CS" dirty="0" smtClean="0"/>
          </a:p>
          <a:p>
            <a:pPr eaLnBrk="1" hangingPunct="1"/>
            <a:r>
              <a:rPr lang="sr-Latn-CS" dirty="0" smtClean="0"/>
              <a:t>Procenu pouzdanosti informacija</a:t>
            </a:r>
            <a:r>
              <a:rPr lang="en-US" dirty="0" smtClean="0"/>
              <a:t>;</a:t>
            </a:r>
            <a:endParaRPr lang="sr-Latn-CS" dirty="0" smtClean="0"/>
          </a:p>
          <a:p>
            <a:pPr eaLnBrk="1" hangingPunct="1"/>
            <a:r>
              <a:rPr lang="sr-Latn-CS" dirty="0" smtClean="0"/>
              <a:t>Proveru celovitosti informacija</a:t>
            </a:r>
            <a:r>
              <a:rPr lang="en-US" dirty="0" smtClean="0"/>
              <a:t>;</a:t>
            </a:r>
            <a:endParaRPr lang="sr-Latn-CS" dirty="0" smtClean="0"/>
          </a:p>
          <a:p>
            <a:pPr eaLnBrk="1" hangingPunct="1"/>
            <a:r>
              <a:rPr lang="sr-Latn-CS" dirty="0" smtClean="0"/>
              <a:t>Odgovore na zahteve korisnika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3200" dirty="0" smtClean="0">
                <a:solidFill>
                  <a:schemeClr val="tx2">
                    <a:satMod val="130000"/>
                  </a:schemeClr>
                </a:solidFill>
              </a:rPr>
              <a:t>Automatizacija odlučivanja i izbora akcija</a:t>
            </a:r>
            <a:endParaRPr lang="en-US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867650" cy="4800600"/>
          </a:xfrm>
        </p:spPr>
        <p:txBody>
          <a:bodyPr/>
          <a:lstStyle/>
          <a:p>
            <a:pPr algn="just" eaLnBrk="1" hangingPunct="1"/>
            <a:r>
              <a:rPr lang="sr-Latn-CS" sz="2800" dirty="0" smtClean="0"/>
              <a:t>Na višim nivoima automatizacije ona daje manje stepene slobode odlučivanja za izbor akcija</a:t>
            </a:r>
          </a:p>
          <a:p>
            <a:pPr algn="just"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 smtClean="0"/>
              <a:t>Na nivoima 2-4 </a:t>
            </a:r>
            <a:r>
              <a:rPr lang="en-US" sz="2800" dirty="0" smtClean="0"/>
              <a:t>(</a:t>
            </a:r>
            <a:r>
              <a:rPr lang="sr-Latn-CS" sz="2800" i="1" dirty="0"/>
              <a:t>4. Kompjuter sugeriše alternativu</a:t>
            </a:r>
            <a:r>
              <a:rPr lang="en-US" sz="2800" i="1" dirty="0" smtClean="0"/>
              <a:t>;</a:t>
            </a:r>
            <a:r>
              <a:rPr lang="sr-Latn-CS" sz="2800" i="1" dirty="0" smtClean="0"/>
              <a:t>3</a:t>
            </a:r>
            <a:r>
              <a:rPr lang="sr-Latn-CS" sz="2800" i="1" dirty="0"/>
              <a:t>. Kompjuter sužava izbor na nekoliko </a:t>
            </a:r>
            <a:r>
              <a:rPr lang="sr-Latn-CS" sz="2800" i="1" dirty="0" smtClean="0"/>
              <a:t>alternativa; 2</a:t>
            </a:r>
            <a:r>
              <a:rPr lang="sr-Latn-CS" sz="2800" i="1" dirty="0"/>
              <a:t>. Kompjuter nudi sve alternativne odluke</a:t>
            </a:r>
            <a:r>
              <a:rPr lang="en-US" sz="2800" i="1" dirty="0" smtClean="0"/>
              <a:t>;</a:t>
            </a:r>
            <a:r>
              <a:rPr lang="en-US" sz="2800" dirty="0" smtClean="0"/>
              <a:t>) </a:t>
            </a:r>
            <a:r>
              <a:rPr lang="sr-Latn-CS" sz="2800" dirty="0" smtClean="0"/>
              <a:t>mogu postojati sistemi koji omogućavaju čoveku da izvrši preporučenu akciju manuelno ili automatizovano</a:t>
            </a:r>
          </a:p>
          <a:p>
            <a:pPr algn="just" eaLnBrk="1" hangingPunct="1"/>
            <a:r>
              <a:rPr lang="sr-Latn-CS" sz="2800" dirty="0" smtClean="0"/>
              <a:t>Opcija manuelnog izvršenja nije na raspolaganju na višim nivoima automatizacije odlučivanja i izbora akcija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7639050" cy="8683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3600" dirty="0" smtClean="0">
                <a:solidFill>
                  <a:schemeClr val="tx2">
                    <a:satMod val="130000"/>
                  </a:schemeClr>
                </a:solidFill>
              </a:rPr>
              <a:t>Motivacija i automatizacija</a:t>
            </a:r>
            <a:endParaRPr lang="en-US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5363" name="Picture 7" descr="C:\Users\Alan\Pictures\slika 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1524000"/>
            <a:ext cx="7715250" cy="4832350"/>
          </a:xfrm>
          <a:noFill/>
        </p:spPr>
      </p:pic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1181100" y="762000"/>
            <a:ext cx="78676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7BC29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sr-Latn-CS" sz="1400" dirty="0" smtClean="0"/>
              <a:t>Uticaj različitih nivoa automatizacije na motivaciju zaposlenih prikazan je na slici.</a:t>
            </a:r>
          </a:p>
          <a:p>
            <a:pPr algn="just"/>
            <a:r>
              <a:rPr lang="sr-Latn-CS" sz="1400" dirty="0" smtClean="0"/>
              <a:t>Kriva ima oblik latiničnog slova U, a može se zaključiti da motivacija pri zajedničkom radu i u kompjuterizovanim/automatizovanim sistemima na niskom nivou </a:t>
            </a:r>
            <a:r>
              <a:rPr lang="en-US" sz="1400" dirty="0" smtClean="0"/>
              <a:t>.</a:t>
            </a:r>
            <a:r>
              <a:rPr lang="sr-Latn-CS" sz="1400" dirty="0" smtClean="0"/>
              <a:t>  </a:t>
            </a:r>
          </a:p>
          <a:p>
            <a:pPr algn="just"/>
            <a:endParaRPr lang="en-US" sz="1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79145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3200" dirty="0" smtClean="0">
                <a:solidFill>
                  <a:schemeClr val="tx2">
                    <a:satMod val="130000"/>
                  </a:schemeClr>
                </a:solidFill>
              </a:rPr>
              <a:t>Radno opterećenje i nivoi automatizacije</a:t>
            </a:r>
            <a:endParaRPr lang="en-US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7411" name="Content Placeholder 3" descr="slika 1ab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1905000"/>
            <a:ext cx="7893050" cy="4191000"/>
          </a:xfrm>
        </p:spPr>
      </p:pic>
      <p:sp>
        <p:nvSpPr>
          <p:cNvPr id="4" name="Content Placeholder 3"/>
          <p:cNvSpPr txBox="1">
            <a:spLocks/>
          </p:cNvSpPr>
          <p:nvPr/>
        </p:nvSpPr>
        <p:spPr bwMode="auto">
          <a:xfrm>
            <a:off x="1276350" y="1066800"/>
            <a:ext cx="7867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7BC29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sr-Latn-CS" sz="1400" dirty="0" smtClean="0"/>
              <a:t>U visoko automatizovanim sistemima su radna opterećenja na višem nivou, kraće traju.</a:t>
            </a:r>
          </a:p>
          <a:p>
            <a:r>
              <a:rPr lang="sr-Latn-CS" sz="1400" dirty="0" smtClean="0"/>
              <a:t>U nisko automatizovanim sistemima su radna opterećenja manja, ali traju duže.</a:t>
            </a:r>
            <a:endParaRPr lang="en-US" sz="1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09600"/>
            <a:ext cx="7943850" cy="5638800"/>
          </a:xfrm>
        </p:spPr>
        <p:txBody>
          <a:bodyPr/>
          <a:lstStyle/>
          <a:p>
            <a:pPr algn="just">
              <a:defRPr/>
            </a:pPr>
            <a:r>
              <a:rPr lang="sr-Latn-CS" dirty="0" smtClean="0"/>
              <a:t>Moguća je pojava niza problema u interakciji ljudi i automatizovanih sistema, koji mogu imati ozbiljne posledice po bezbednost </a:t>
            </a:r>
            <a:r>
              <a:rPr lang="en-US" dirty="0"/>
              <a:t>s</a:t>
            </a:r>
            <a:r>
              <a:rPr lang="sr-Latn-CS" dirty="0" smtClean="0"/>
              <a:t>istema</a:t>
            </a:r>
            <a:r>
              <a:rPr lang="en-US" dirty="0" smtClean="0"/>
              <a:t>.</a:t>
            </a:r>
            <a:r>
              <a:rPr lang="sr-Latn-CS" dirty="0" smtClean="0"/>
              <a:t> </a:t>
            </a:r>
          </a:p>
          <a:p>
            <a:pPr algn="just">
              <a:defRPr/>
            </a:pPr>
            <a:r>
              <a:rPr lang="sr-Latn-CS" dirty="0" smtClean="0"/>
              <a:t>Mogu se razlikovati 3 glavna elementa interakcije ljudi sa automatizovanim sistemima:</a:t>
            </a:r>
          </a:p>
          <a:p>
            <a:pPr marL="596900" indent="-514350" algn="just">
              <a:buFont typeface="+mj-lt"/>
              <a:buAutoNum type="arabicPeriod"/>
              <a:defRPr/>
            </a:pPr>
            <a:r>
              <a:rPr lang="sr-Latn-CS" dirty="0" smtClean="0"/>
              <a:t>Poverenje</a:t>
            </a:r>
          </a:p>
          <a:p>
            <a:pPr marL="596900" indent="-514350" algn="just">
              <a:buFont typeface="+mj-lt"/>
              <a:buAutoNum type="arabicPeriod"/>
              <a:defRPr/>
            </a:pPr>
            <a:r>
              <a:rPr lang="sr-Latn-CS" dirty="0" smtClean="0"/>
              <a:t>Svesnost o situaciji i </a:t>
            </a:r>
          </a:p>
          <a:p>
            <a:pPr marL="596900" indent="-514350" algn="just">
              <a:buFont typeface="+mj-lt"/>
              <a:buAutoNum type="arabicPeriod"/>
              <a:defRPr/>
            </a:pPr>
            <a:r>
              <a:rPr lang="sr-Latn-CS" dirty="0" smtClean="0"/>
              <a:t>Mentalni modeli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548</TotalTime>
  <Words>1608</Words>
  <Application>Microsoft Office PowerPoint</Application>
  <PresentationFormat>On-screen Show (4:3)</PresentationFormat>
  <Paragraphs>166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Gill Sans MT</vt:lpstr>
      <vt:lpstr>Verdana</vt:lpstr>
      <vt:lpstr>Wingdings</vt:lpstr>
      <vt:lpstr>Wingdings 2</vt:lpstr>
      <vt:lpstr>Solstice</vt:lpstr>
      <vt:lpstr>Automatizacija i ljudski faktor</vt:lpstr>
      <vt:lpstr>Pojam automatizacije</vt:lpstr>
      <vt:lpstr>Nivoi automatizacije (Bilinngs, Šeridan)</vt:lpstr>
      <vt:lpstr>PowerPoint Presentation</vt:lpstr>
      <vt:lpstr>Automatizacija prikupljanja i integrisanja informacija </vt:lpstr>
      <vt:lpstr>Automatizacija odlučivanja i izbora akcija</vt:lpstr>
      <vt:lpstr>Motivacija i automatizacija</vt:lpstr>
      <vt:lpstr>Radno opterećenje i nivoi automatizacije</vt:lpstr>
      <vt:lpstr>PowerPoint Presentation</vt:lpstr>
      <vt:lpstr>PowerPoint Presentation</vt:lpstr>
      <vt:lpstr>1. Poverenje</vt:lpstr>
      <vt:lpstr>2.  Svesnost o situaciji</vt:lpstr>
      <vt:lpstr>3.  Mentalni modeli</vt:lpstr>
      <vt:lpstr>Sistem čovek-mašina za kontrolu i upravljanje automatizovanim sistemima</vt:lpstr>
      <vt:lpstr>Sistem čovek-mašina za kontrolu i upravljanje automatizovanim sistemima</vt:lpstr>
      <vt:lpstr>Sistem čovek-mašina za kontrolu i upravljanje automatizovanim sistemima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Operator i mašina su u zatvorenoj petlji povezanoj SPI i OU</vt:lpstr>
      <vt:lpstr>PowerPoint Presentation</vt:lpstr>
      <vt:lpstr>PowerPoint Presentation</vt:lpstr>
      <vt:lpstr>PowerPoint Presentation</vt:lpstr>
      <vt:lpstr>PowerPoint Presentation</vt:lpstr>
      <vt:lpstr>Istraživanje ljudskih faktora u kontroli i upravljanju automatizovanim sistemima </vt:lpstr>
      <vt:lpstr>Problemska područja istraživanja</vt:lpstr>
      <vt:lpstr>Problemska područja istraživanja</vt:lpstr>
      <vt:lpstr>PowerPoint Presentation</vt:lpstr>
      <vt:lpstr>PowerPoint Presentation</vt:lpstr>
      <vt:lpstr>PowerPoint Presentation</vt:lpstr>
      <vt:lpstr>Savremena područja istraživanja</vt:lpstr>
      <vt:lpstr>Savremena područja istraživanja</vt:lpstr>
      <vt:lpstr>PowerPoint Presentation</vt:lpstr>
      <vt:lpstr>Standardizacija u ergonomiji</vt:lpstr>
      <vt:lpstr>Standardizacija u ergonomiji</vt:lpstr>
      <vt:lpstr>Standardizacija u ergonomiji</vt:lpstr>
      <vt:lpstr>HVALA NA PAŽNJI!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Automatizacija i ljudski faktor</dc:title>
  <dc:creator>Alan Hedge</dc:creator>
  <cp:lastModifiedBy>Windows User</cp:lastModifiedBy>
  <cp:revision>74</cp:revision>
  <dcterms:created xsi:type="dcterms:W3CDTF">2011-03-09T14:38:09Z</dcterms:created>
  <dcterms:modified xsi:type="dcterms:W3CDTF">2023-01-09T07:34:53Z</dcterms:modified>
</cp:coreProperties>
</file>