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55"/>
  </p:notesMasterIdLst>
  <p:sldIdLst>
    <p:sldId id="303" r:id="rId2"/>
    <p:sldId id="329" r:id="rId3"/>
    <p:sldId id="330" r:id="rId4"/>
    <p:sldId id="331" r:id="rId5"/>
    <p:sldId id="332" r:id="rId6"/>
    <p:sldId id="333" r:id="rId7"/>
    <p:sldId id="334" r:id="rId8"/>
    <p:sldId id="312" r:id="rId9"/>
    <p:sldId id="313" r:id="rId10"/>
    <p:sldId id="314" r:id="rId11"/>
    <p:sldId id="286" r:id="rId12"/>
    <p:sldId id="258" r:id="rId13"/>
    <p:sldId id="311" r:id="rId14"/>
    <p:sldId id="259" r:id="rId15"/>
    <p:sldId id="315" r:id="rId16"/>
    <p:sldId id="316" r:id="rId17"/>
    <p:sldId id="260" r:id="rId18"/>
    <p:sldId id="261" r:id="rId19"/>
    <p:sldId id="288" r:id="rId20"/>
    <p:sldId id="262" r:id="rId21"/>
    <p:sldId id="263" r:id="rId22"/>
    <p:sldId id="264" r:id="rId23"/>
    <p:sldId id="265" r:id="rId24"/>
    <p:sldId id="266" r:id="rId25"/>
    <p:sldId id="267" r:id="rId26"/>
    <p:sldId id="308" r:id="rId27"/>
    <p:sldId id="268" r:id="rId28"/>
    <p:sldId id="309" r:id="rId29"/>
    <p:sldId id="291" r:id="rId30"/>
    <p:sldId id="324" r:id="rId31"/>
    <p:sldId id="318" r:id="rId32"/>
    <p:sldId id="319" r:id="rId33"/>
    <p:sldId id="320" r:id="rId34"/>
    <p:sldId id="335" r:id="rId35"/>
    <p:sldId id="321" r:id="rId36"/>
    <p:sldId id="322" r:id="rId37"/>
    <p:sldId id="323" r:id="rId38"/>
    <p:sldId id="325" r:id="rId39"/>
    <p:sldId id="326" r:id="rId40"/>
    <p:sldId id="327" r:id="rId41"/>
    <p:sldId id="328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660"/>
  </p:normalViewPr>
  <p:slideViewPr>
    <p:cSldViewPr>
      <p:cViewPr varScale="1">
        <p:scale>
          <a:sx n="68" d="100"/>
          <a:sy n="68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59219-A316-441C-BD9B-006FCBB138F2}" type="datetimeFigureOut">
              <a:rPr lang="x-none" smtClean="0"/>
              <a:pPr/>
              <a:t>29.12.2022.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F7660-7CF5-4DAE-9E8F-7E3E05C6AAD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807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7660-7CF5-4DAE-9E8F-7E3E05C6AAD5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704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7660-7CF5-4DAE-9E8F-7E3E05C6AAD5}" type="slidenum">
              <a:rPr lang="x-none" smtClean="0"/>
              <a:pPr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038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7660-7CF5-4DAE-9E8F-7E3E05C6AAD5}" type="slidenum">
              <a:rPr lang="x-none" smtClean="0"/>
              <a:pPr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121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26B372-511F-4B82-B771-C22DC60EB3FC}" type="slidenum">
              <a:rPr lang="en-US" smtClean="0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5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763BD88F-95F2-48A3-92C7-C700EB2E3B81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A5764E8-B2EA-48E7-BE3B-911F6E496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F902-8A84-4D4C-A36F-5B6DDC8AC866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484C9-5B4B-4BF6-99C8-9EFA10E52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FB8C9-B7DC-44D7-B940-76AA7147A882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7C611-BF94-4D15-B16D-DE4CAF15FE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71496-B906-482C-9BD6-0F64C8774183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3C634-1385-42A8-B2F9-A1E2DC0EC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4DC1C-6384-4AD2-8F2D-23B373FBAF60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8F897-5F35-45D1-A7F9-D0C27F8EAE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3A096-BE86-484D-9F99-C6046503701F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5C177-D312-433F-B733-9C8F21CAAF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4F580-C86A-4D37-97F8-15717F01C9E1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D287-EC8F-46EE-9269-F821B6D540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7DD05-2694-4D67-92CE-AB9C4F7394BF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F8DB-0FF9-4076-8C17-03A6A37DE1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9A585-2289-45D7-8C8A-0DBC255E601B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14BC2-FA02-4BC9-8F13-26D325CB23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7E363-4680-462C-B369-99A9E8224D32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0604B-C324-47E3-B167-7864FA1614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796DB-64FD-4934-9E06-2AAD3279135B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43186-5CD6-4D04-B8E9-BF2A7E5F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713776EC-F74C-4014-B661-1BEBECE9CB23}" type="datetimeFigureOut">
              <a:rPr lang="en-US" smtClean="0"/>
              <a:pPr>
                <a:defRPr/>
              </a:pPr>
              <a:t>29-Dec-22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F89F86D9-5F09-4B47-A442-619B35DE5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52008"/>
            <a:ext cx="7772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99"/>
                </a:solidFill>
                <a:latin typeface="+mn-lt"/>
              </a:rPr>
              <a:t>METODOLOGIJA ISTRA</a:t>
            </a:r>
            <a:r>
              <a:rPr lang="sr-Latn-CS" sz="4000" b="1" dirty="0">
                <a:solidFill>
                  <a:srgbClr val="000099"/>
                </a:solidFill>
                <a:latin typeface="+mn-lt"/>
              </a:rPr>
              <a:t>ŽIVANJA INFORMACIONO- UPRAVLJAČKOG SISTEMA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 marL="355600" indent="-355600" algn="just">
              <a:spcAft>
                <a:spcPts val="600"/>
              </a:spcAft>
            </a:pPr>
            <a:r>
              <a:rPr lang="sr-Latn-CS" sz="2600" dirty="0"/>
              <a:t>Čulni analizatori mogu da prime ogromnu količinu informacija, zavisno od vrste čula i prirode stimulusa.</a:t>
            </a:r>
          </a:p>
          <a:p>
            <a:pPr marL="358775" indent="-358775" algn="just">
              <a:spcAft>
                <a:spcPts val="600"/>
              </a:spcAft>
            </a:pPr>
            <a:r>
              <a:rPr lang="sr-Latn-CS" sz="2600" b="1" dirty="0">
                <a:solidFill>
                  <a:srgbClr val="8A2E4E"/>
                </a:solidFill>
              </a:rPr>
              <a:t>Maksimalni protok informacija za čulni prijem je 10⁹ bit/s</a:t>
            </a:r>
            <a:r>
              <a:rPr lang="en-US" sz="2600" b="1" dirty="0">
                <a:solidFill>
                  <a:srgbClr val="8A2E4E"/>
                </a:solidFill>
              </a:rPr>
              <a:t>.</a:t>
            </a:r>
            <a:endParaRPr lang="sr-Latn-CS" sz="2600" b="1" dirty="0">
              <a:solidFill>
                <a:srgbClr val="8A2E4E"/>
              </a:solidFill>
            </a:endParaRPr>
          </a:p>
          <a:p>
            <a:pPr marL="358775" indent="-358775" algn="just">
              <a:spcAft>
                <a:spcPts val="600"/>
              </a:spcAft>
            </a:pPr>
            <a:r>
              <a:rPr lang="sr-Latn-CS" sz="2600" dirty="0"/>
              <a:t>Donju granicu čulnog opažanja određuje </a:t>
            </a:r>
            <a:r>
              <a:rPr lang="sr-Latn-CS" sz="2600" b="1" dirty="0"/>
              <a:t>prag osećaja</a:t>
            </a:r>
            <a:r>
              <a:rPr lang="sr-Latn-CS" sz="2600" dirty="0"/>
              <a:t> čulnih organa </a:t>
            </a:r>
            <a:r>
              <a:rPr lang="en-US" sz="2600" dirty="0"/>
              <a:t>.</a:t>
            </a:r>
          </a:p>
          <a:p>
            <a:pPr marL="358775" indent="-358775" algn="just">
              <a:spcAft>
                <a:spcPts val="600"/>
              </a:spcAft>
            </a:pPr>
            <a:r>
              <a:rPr lang="en-US" sz="2600" b="1" dirty="0"/>
              <a:t>P</a:t>
            </a:r>
            <a:r>
              <a:rPr lang="sr-Latn-CS" sz="2600" b="1" dirty="0"/>
              <a:t>rag osećaja</a:t>
            </a:r>
            <a:r>
              <a:rPr lang="en-US" sz="2600" b="1" dirty="0"/>
              <a:t> </a:t>
            </a:r>
            <a:r>
              <a:rPr lang="sr-Latn-CS" sz="2600" dirty="0"/>
              <a:t>čulnih organa</a:t>
            </a:r>
            <a:r>
              <a:rPr lang="en-US" sz="2600" dirty="0"/>
              <a:t> je</a:t>
            </a:r>
            <a:r>
              <a:rPr lang="sr-Latn-CS" sz="2600" dirty="0"/>
              <a:t> vrednost najmanje optičke, akustičke ili taktilne snage koja je</a:t>
            </a:r>
            <a:r>
              <a:rPr lang="en-US" sz="2600" dirty="0"/>
              <a:t> </a:t>
            </a:r>
            <a:r>
              <a:rPr lang="sr-Latn-CS" sz="2600" dirty="0"/>
              <a:t>sposobna da izazove neki fiziološki efekat, padajući na 1 cm² normalno na pravac kretanja</a:t>
            </a:r>
            <a:r>
              <a:rPr lang="en-US" sz="26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411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</a:t>
            </a:r>
            <a:r>
              <a:rPr lang="sr-Latn-CS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rijem i obrada informacija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15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3CE205-E95D-1B18-CE8C-68102CCEE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301" y="3653900"/>
            <a:ext cx="2823099" cy="2823099"/>
          </a:xfrm>
          <a:prstGeom prst="rect">
            <a:avLst/>
          </a:prstGeom>
        </p:spPr>
      </p:pic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4350" y="503808"/>
            <a:ext cx="8229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ANALIZATOR VIDA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567236"/>
            <a:ext cx="8229600" cy="2971800"/>
          </a:xfrm>
        </p:spPr>
        <p:txBody>
          <a:bodyPr/>
          <a:lstStyle/>
          <a:p>
            <a:pPr marL="273050" indent="-273050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sr-Latn-CS" dirty="0"/>
              <a:t>90% informacija se prima putem čula vida  (5,6∙10⁸)</a:t>
            </a:r>
          </a:p>
          <a:p>
            <a:pPr marL="273050" indent="-273050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sr-Latn-CS" dirty="0"/>
              <a:t>Obuhvata oko, nervni sistem i odgovarajući deo mozga.</a:t>
            </a:r>
          </a:p>
          <a:p>
            <a:pPr marL="273050" indent="-273050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sr-Latn-CS" dirty="0"/>
              <a:t>Nadražaj za oko predstavlja promena svetlosne energije, a prijemnik je oko.</a:t>
            </a:r>
            <a:endParaRPr lang="sr-Cyrl-CS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488825"/>
            <a:ext cx="2362200" cy="2835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 marL="273050" indent="-273050" eaLnBrk="1" hangingPunct="1"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sr-Latn-CS" sz="3600" b="1" u="sng" dirty="0">
                <a:solidFill>
                  <a:srgbClr val="000099"/>
                </a:solidFill>
              </a:rPr>
              <a:t>Kodiranje vizuelnih signala</a:t>
            </a:r>
            <a:r>
              <a:rPr lang="sr-Latn-CS" sz="3600" u="sng" dirty="0">
                <a:solidFill>
                  <a:srgbClr val="000099"/>
                </a:solidFill>
              </a:rPr>
              <a:t>:</a:t>
            </a:r>
          </a:p>
          <a:p>
            <a:pPr marL="273050" indent="-273050"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sr-Latn-CS" b="1" dirty="0"/>
              <a:t>Slovima i brojevima </a:t>
            </a:r>
            <a:r>
              <a:rPr lang="sr-Latn-CS" dirty="0"/>
              <a:t>(neograničen broj, dobar kvalitet prenosa, produženo vreme opažanja)</a:t>
            </a:r>
            <a:r>
              <a:rPr lang="en-US" dirty="0"/>
              <a:t>,</a:t>
            </a:r>
            <a:endParaRPr lang="sr-Latn-CS" dirty="0"/>
          </a:p>
          <a:p>
            <a:pPr marL="273050" indent="-273050"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sr-Latn-CS" b="1" dirty="0"/>
              <a:t>Geometrijskim slikama </a:t>
            </a:r>
            <a:r>
              <a:rPr lang="sr-Latn-CS" dirty="0"/>
              <a:t>(maksimalan broj kodiranih znakova je oko 15, dobar kvalitet prenosa, zahtevaju veći prostor)</a:t>
            </a:r>
            <a:r>
              <a:rPr lang="en-US" dirty="0"/>
              <a:t>,</a:t>
            </a:r>
            <a:endParaRPr lang="sr-Latn-CS" dirty="0"/>
          </a:p>
          <a:p>
            <a:pPr marL="273050" indent="-273050"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sr-Latn-CS" b="1" dirty="0"/>
              <a:t>Bojom</a:t>
            </a:r>
            <a:r>
              <a:rPr lang="sr-Latn-CS" dirty="0"/>
              <a:t> (11, dobar kvalitet prenosa, kratko vreme opažanja) </a:t>
            </a:r>
            <a:r>
              <a:rPr lang="en-US" dirty="0"/>
              <a:t>,</a:t>
            </a:r>
            <a:endParaRPr lang="sr-Latn-CS" dirty="0"/>
          </a:p>
          <a:p>
            <a:pPr marL="273050" indent="-273050"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sr-Latn-CS" b="1" dirty="0"/>
              <a:t>Dužinom linija </a:t>
            </a:r>
            <a:r>
              <a:rPr lang="sr-Latn-CS" dirty="0"/>
              <a:t>(4-6, zadovoljavajući kvalitet prenosa, preopterećen indikator)</a:t>
            </a:r>
            <a:r>
              <a:rPr lang="en-US" dirty="0"/>
              <a:t>,</a:t>
            </a:r>
          </a:p>
          <a:p>
            <a:pPr marL="273050" indent="-273050"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sr-Latn-CS" b="1" dirty="0"/>
              <a:t>Osvetljenošću</a:t>
            </a:r>
            <a:r>
              <a:rPr lang="sr-Latn-CS" dirty="0"/>
              <a:t> (4, loš kvalitet prenosa, mali kontrast umanjuje vidljivost)</a:t>
            </a:r>
            <a:endParaRPr lang="en-US" dirty="0"/>
          </a:p>
          <a:p>
            <a:pPr marL="273050" indent="-273050"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sr-Latn-CS" b="1" dirty="0"/>
              <a:t>Učestanošću svetlucanja </a:t>
            </a:r>
            <a:r>
              <a:rPr lang="sr-Latn-CS" dirty="0"/>
              <a:t>(4, loš kvalitet prenosa, lako mešanje sa drugim kodovima)</a:t>
            </a:r>
            <a:r>
              <a:rPr lang="en-US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10000"/>
              <a:buNone/>
            </a:pPr>
            <a:r>
              <a:rPr lang="sr-Latn-CS" dirty="0"/>
              <a:t>Kodiranje vizuelnih signala bojom, oblikom i alfanumeričkim znacima je praktičnije i efikasnije od kodiranja linijama, osvetljenošću ili  svetlucanjem</a:t>
            </a:r>
            <a:r>
              <a:rPr lang="en-US" dirty="0"/>
              <a:t>.</a:t>
            </a:r>
            <a:endParaRPr lang="sr-Latn-CS" dirty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563880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lvl="8">
              <a:defRPr/>
            </a:pPr>
            <a:r>
              <a:rPr lang="sr-Latn-CS" sz="2800" dirty="0">
                <a:solidFill>
                  <a:sysClr val="windowText" lastClr="000000"/>
                </a:solidFill>
                <a:latin typeface="+mn-lt"/>
              </a:rPr>
              <a:t>Osnovne karakteristike analizatora vida su:</a:t>
            </a:r>
            <a:br>
              <a:rPr lang="sr-Latn-CS" sz="2800" dirty="0">
                <a:solidFill>
                  <a:sysClr val="windowText" lastClr="000000"/>
                </a:solidFill>
                <a:latin typeface="+mn-lt"/>
              </a:rPr>
            </a:br>
            <a:br>
              <a:rPr lang="en-US" sz="2800" b="1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1) Ugaone dimenzije vizuelnih znakova</a:t>
            </a:r>
            <a:br>
              <a:rPr lang="sr-Latn-CS" sz="2800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2) Osvetljenost</a:t>
            </a:r>
            <a:br>
              <a:rPr lang="sr-Latn-CS" sz="2800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3) Sjajnost</a:t>
            </a:r>
            <a:br>
              <a:rPr lang="sr-Latn-CS" sz="2800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4) Kontrast</a:t>
            </a:r>
            <a:br>
              <a:rPr lang="sr-Latn-CS" sz="2800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5) Kritična frekvencija treptaja</a:t>
            </a:r>
            <a:br>
              <a:rPr lang="sr-Latn-CS" sz="2800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6) Vreme adaptacije</a:t>
            </a:r>
            <a:br>
              <a:rPr lang="sr-Latn-CS" sz="2800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7) Akomodacija oka</a:t>
            </a:r>
            <a:br>
              <a:rPr lang="sr-Latn-CS" sz="2800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8) Zaslepljenost</a:t>
            </a:r>
            <a:br>
              <a:rPr lang="sr-Latn-CS" sz="2800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9) Spektralna osetljivost oka</a:t>
            </a:r>
            <a:br>
              <a:rPr lang="sr-Latn-CS" sz="2800" dirty="0">
                <a:solidFill>
                  <a:srgbClr val="002060"/>
                </a:solidFill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latin typeface="+mn-lt"/>
              </a:rPr>
              <a:t>10) Oštrina vida                                                </a:t>
            </a:r>
            <a:endParaRPr lang="en-US" sz="280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0" lvl="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100" b="1" dirty="0">
                <a:solidFill>
                  <a:srgbClr val="002060"/>
                </a:solidFill>
                <a:latin typeface="+mn-lt"/>
              </a:rPr>
              <a:t>1) Ugaone dimenzije vizuelnih znakova</a:t>
            </a:r>
            <a:r>
              <a:rPr lang="sr-Latn-CS" sz="36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sr-Latn-CS" b="1" dirty="0">
                <a:solidFill>
                  <a:srgbClr val="002060"/>
                </a:solidFill>
              </a:rPr>
              <a:t>                                             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</p:spPr>
            <p:txBody>
              <a:bodyPr rtlCol="0">
                <a:normAutofit fontScale="70000" lnSpcReduction="20000"/>
              </a:bodyPr>
              <a:lstStyle/>
              <a:p>
                <a:pPr marL="365760" indent="-256032" algn="just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charset="0"/>
                  <a:buNone/>
                  <a:defRPr/>
                </a:pPr>
                <a:r>
                  <a:rPr lang="sr-Latn-CS" sz="3300" dirty="0"/>
                  <a:t>Izražavaju se kao</a:t>
                </a:r>
              </a:p>
              <a:p>
                <a:pPr marL="514350" indent="-514350" algn="just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r-Latn-CS" sz="77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CS" sz="77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sr-Latn-CS" sz="77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CS" sz="77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RS" sz="77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sr-Latn-RS" sz="77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77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77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sr-Latn-RS" sz="77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Latn-RS" sz="77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sr-Latn-CS" sz="3900" b="1" dirty="0">
                  <a:solidFill>
                    <a:srgbClr val="002060"/>
                  </a:solidFill>
                </a:endParaRPr>
              </a:p>
              <a:p>
                <a:pPr marL="514350" indent="-514350" algn="just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endParaRPr lang="sr-Latn-CS" sz="1600" b="1" dirty="0">
                  <a:solidFill>
                    <a:srgbClr val="002060"/>
                  </a:solidFill>
                </a:endParaRPr>
              </a:p>
              <a:p>
                <a:pPr marL="811530" lvl="1" indent="-514350" algn="just"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r>
                  <a:rPr lang="el-GR" sz="2600" dirty="0"/>
                  <a:t>α</a:t>
                </a:r>
                <a:r>
                  <a:rPr lang="sr-Latn-CS" sz="2600" dirty="0"/>
                  <a:t>- ugaona dimenzija vizuelnog znaka</a:t>
                </a:r>
              </a:p>
              <a:p>
                <a:pPr marL="811530" lvl="1" indent="-514350" algn="just"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r>
                  <a:rPr lang="sr-Latn-CS" sz="2600" dirty="0"/>
                  <a:t>S</a:t>
                </a:r>
                <a:r>
                  <a:rPr lang="en-US" sz="2600" dirty="0"/>
                  <a:t> </a:t>
                </a:r>
                <a:r>
                  <a:rPr lang="sr-Latn-CS" sz="2600" dirty="0"/>
                  <a:t>- linearna dimenzija vizuelnog znaka</a:t>
                </a:r>
              </a:p>
              <a:p>
                <a:pPr marL="811530" lvl="1" indent="-514350" algn="just"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r>
                  <a:rPr lang="sr-Latn-CS" sz="2600" dirty="0"/>
                  <a:t>l</a:t>
                </a:r>
                <a:r>
                  <a:rPr lang="en-US" sz="2600" dirty="0"/>
                  <a:t> </a:t>
                </a:r>
                <a:r>
                  <a:rPr lang="sr-Latn-CS" sz="2600" dirty="0"/>
                  <a:t>- rastojanje od oka do vizualnog znaka</a:t>
                </a:r>
              </a:p>
              <a:p>
                <a:pPr marL="811530" lvl="1" indent="-514350" algn="just"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endParaRPr lang="sr-Latn-CS" sz="2600" dirty="0"/>
              </a:p>
              <a:p>
                <a:pPr marL="365760" indent="-256032" algn="just" eaLnBrk="1" fontAlgn="auto" hangingPunct="1">
                  <a:spcBef>
                    <a:spcPts val="600"/>
                  </a:spcBef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sr-Latn-CS" sz="3300" dirty="0"/>
                  <a:t>Preporučuje se najmanji vidni ugao brojeva i slova od </a:t>
                </a:r>
              </a:p>
              <a:p>
                <a:pPr marL="344488" indent="0" algn="just" eaLnBrk="1" fontAlgn="auto" hangingPunct="1">
                  <a:spcBef>
                    <a:spcPts val="600"/>
                  </a:spcBef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None/>
                  <a:tabLst>
                    <a:tab pos="404813" algn="l"/>
                  </a:tabLst>
                  <a:defRPr/>
                </a:pPr>
                <a:r>
                  <a:rPr lang="sr-Latn-CS" sz="3300" dirty="0"/>
                  <a:t>18-20</a:t>
                </a:r>
                <a:r>
                  <a:rPr lang="en-US" sz="3300" dirty="0"/>
                  <a:t>’ </a:t>
                </a:r>
                <a:r>
                  <a:rPr lang="sr-Latn-CS" sz="3300" dirty="0"/>
                  <a:t>(ako je potrebna samo tačnost očitavanja)</a:t>
                </a:r>
                <a:endParaRPr lang="en-US" sz="3300" dirty="0"/>
              </a:p>
              <a:p>
                <a:pPr marL="344488" indent="0" algn="just" eaLnBrk="1" fontAlgn="auto" hangingPunct="1">
                  <a:spcBef>
                    <a:spcPts val="600"/>
                  </a:spcBef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None/>
                  <a:tabLst>
                    <a:tab pos="404813" algn="l"/>
                  </a:tabLst>
                  <a:defRPr/>
                </a:pPr>
                <a:r>
                  <a:rPr lang="sr-Latn-CS" sz="3300" dirty="0"/>
                  <a:t>35-40</a:t>
                </a:r>
                <a:r>
                  <a:rPr lang="en-US" sz="3300" dirty="0"/>
                  <a:t>’ (</a:t>
                </a:r>
                <a:r>
                  <a:rPr lang="sr-Latn-CS" sz="3300" dirty="0"/>
                  <a:t>ako je potrebna i tačnost i brzina očitavanja)</a:t>
                </a:r>
                <a:endParaRPr lang="sr-Latn-CS" sz="1800" dirty="0"/>
              </a:p>
              <a:p>
                <a:pPr marL="365760" indent="-256032" algn="just" eaLnBrk="1" fontAlgn="auto" hangingPunct="1">
                  <a:spcBef>
                    <a:spcPts val="1200"/>
                  </a:spcBef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sr-Latn-CS" sz="3300" b="1" dirty="0"/>
                  <a:t>Najmanji vidni ugao za prepoznavanje prostih znakova je 18̕, za složene znakove je 21̕, a za vrlo složene 35̕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blipFill>
                <a:blip r:embed="rId2"/>
                <a:stretch>
                  <a:fillRect t="-2182" r="-1926" b="-145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6732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1200"/>
              </a:spcBef>
              <a:spcAft>
                <a:spcPts val="1200"/>
              </a:spcAft>
            </a:pPr>
            <a:r>
              <a:rPr lang="sr-Latn-C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ALFA NUMERIČKI ZNACI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2400" dirty="0">
                <a:latin typeface="+mn-lt"/>
              </a:rPr>
              <a:t>Širina znaka mora biti 2/3 visine znaka (simbola)</a:t>
            </a:r>
            <a:r>
              <a:rPr lang="en-US" sz="2400" dirty="0">
                <a:latin typeface="+mn-lt"/>
              </a:rPr>
              <a:t>,</a:t>
            </a:r>
            <a:endParaRPr lang="sr-Latn-CS" sz="2400" dirty="0"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2400" dirty="0">
                <a:latin typeface="+mn-lt"/>
              </a:rPr>
              <a:t>Udaljenost između slova i broja – 2/3 visine znaka</a:t>
            </a:r>
            <a:r>
              <a:rPr lang="en-US" sz="2400" dirty="0">
                <a:latin typeface="+mn-lt"/>
              </a:rPr>
              <a:t>,</a:t>
            </a:r>
            <a:endParaRPr lang="sr-Latn-CS" sz="2400" dirty="0"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2400" dirty="0">
                <a:latin typeface="+mn-lt"/>
              </a:rPr>
              <a:t>Debljina linija za belu cifru na crnoj pozadini je 1/10 visine cifre,</a:t>
            </a:r>
            <a:endParaRPr lang="en-US" sz="2400" dirty="0"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2400" dirty="0">
                <a:latin typeface="+mn-lt"/>
              </a:rPr>
              <a:t>Debljina linija je kod crnih cifara na beloj podlozi 1/6 visine cifre</a:t>
            </a:r>
            <a:r>
              <a:rPr lang="en-US" sz="2400" dirty="0">
                <a:latin typeface="+mn-lt"/>
              </a:rPr>
              <a:t>,</a:t>
            </a:r>
            <a:endParaRPr lang="sr-Latn-CS" sz="2400" dirty="0"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2400" dirty="0">
                <a:latin typeface="+mn-lt"/>
              </a:rPr>
              <a:t>Rastojanje između susednih linija treba da je 1/5 visine</a:t>
            </a:r>
            <a:r>
              <a:rPr lang="en-US" sz="2400" dirty="0">
                <a:latin typeface="+mn-lt"/>
              </a:rPr>
              <a:t>,</a:t>
            </a:r>
            <a:endParaRPr lang="sr-Latn-CS" sz="2400" dirty="0"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2400" dirty="0">
                <a:latin typeface="+mn-lt"/>
              </a:rPr>
              <a:t>Preporučene dimenzije simbola zavise od rastojanja operat</a:t>
            </a:r>
            <a:r>
              <a:rPr lang="en-US" sz="2400" dirty="0">
                <a:latin typeface="+mn-lt"/>
              </a:rPr>
              <a:t>e</a:t>
            </a:r>
            <a:r>
              <a:rPr lang="sr-Latn-CS" sz="2400" dirty="0">
                <a:latin typeface="+mn-lt"/>
              </a:rPr>
              <a:t>ra od prikazne ploče  (npr, ako je rastojanje 0,5 m, preporučena visina znaka je 6mm, širina 4mm, a debljina linija </a:t>
            </a:r>
            <a:r>
              <a:rPr lang="en-US" sz="2400" dirty="0">
                <a:latin typeface="+mn-lt"/>
              </a:rPr>
              <a:t>0</a:t>
            </a:r>
            <a:r>
              <a:rPr lang="sr-Latn-CS" sz="2400" dirty="0">
                <a:latin typeface="+mn-lt"/>
              </a:rPr>
              <a:t>,7mm</a:t>
            </a:r>
            <a:r>
              <a:rPr lang="sr-Latn-CS" sz="2000" dirty="0"/>
              <a:t>)</a:t>
            </a:r>
            <a:r>
              <a:rPr lang="en-US" sz="2000" dirty="0"/>
              <a:t>.</a:t>
            </a:r>
            <a:r>
              <a:rPr lang="sr-Latn-CS" sz="2000" dirty="0"/>
              <a:t> </a:t>
            </a:r>
            <a:endParaRPr lang="sr-Latn-C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897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10430"/>
            <a:ext cx="8229600" cy="6029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1800"/>
              </a:spcBef>
              <a:spcAft>
                <a:spcPts val="1800"/>
              </a:spcAft>
              <a:defRPr/>
            </a:pPr>
            <a:r>
              <a:rPr lang="sr-Latn-CS" sz="3600" b="1" dirty="0">
                <a:solidFill>
                  <a:srgbClr val="002060"/>
                </a:solidFill>
                <a:latin typeface="+mn-lt"/>
              </a:rPr>
              <a:t>Oblici vizuelnih znakova</a:t>
            </a:r>
          </a:p>
          <a:p>
            <a:pPr marL="27432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700" dirty="0">
                <a:latin typeface="+mn-lt"/>
              </a:rPr>
              <a:t>Služe za kodiranje klasa i vrsta</a:t>
            </a:r>
            <a:r>
              <a:rPr lang="en-US" sz="2700" dirty="0">
                <a:latin typeface="+mn-lt"/>
              </a:rPr>
              <a:t>.</a:t>
            </a:r>
            <a:endParaRPr lang="sr-Latn-CS" sz="2700" dirty="0">
              <a:latin typeface="+mn-lt"/>
            </a:endParaRPr>
          </a:p>
          <a:p>
            <a:pPr marL="27432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700" dirty="0">
                <a:latin typeface="+mn-lt"/>
              </a:rPr>
              <a:t>Osnovni klasifikacijski znak objekta treba da bude kodiran konturom i da se bitno razlikuje od ostalih znakova</a:t>
            </a:r>
            <a:r>
              <a:rPr lang="en-US" sz="2700" dirty="0">
                <a:latin typeface="+mn-lt"/>
              </a:rPr>
              <a:t>.</a:t>
            </a:r>
            <a:endParaRPr lang="sr-Latn-CS" sz="2700" dirty="0">
              <a:latin typeface="+mn-lt"/>
            </a:endParaRPr>
          </a:p>
          <a:p>
            <a:pPr marL="27432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700" dirty="0">
                <a:latin typeface="+mn-lt"/>
              </a:rPr>
              <a:t>Po obliku se znaci mogu podeliti na proste, složene i vrlo složene</a:t>
            </a:r>
            <a:r>
              <a:rPr lang="en-US" sz="2700" dirty="0">
                <a:latin typeface="+mn-lt"/>
              </a:rPr>
              <a:t>.</a:t>
            </a:r>
          </a:p>
          <a:p>
            <a:pPr marL="27432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700" dirty="0">
                <a:latin typeface="+mn-lt"/>
              </a:rPr>
              <a:t>Što je znak složeniji to je potrebno više vremena za prepoznavanje</a:t>
            </a:r>
            <a:r>
              <a:rPr lang="en-US" sz="2700" dirty="0">
                <a:latin typeface="+mn-lt"/>
              </a:rPr>
              <a:t>.</a:t>
            </a:r>
            <a:endParaRPr lang="en-US" sz="27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065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>
                <a:solidFill>
                  <a:srgbClr val="002060"/>
                </a:solidFill>
                <a:latin typeface="+mn-lt"/>
              </a:rPr>
              <a:t>2) Osvetljenost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524000"/>
                <a:ext cx="8153400" cy="4953000"/>
              </a:xfrm>
              <a:solidFill>
                <a:schemeClr val="bg1"/>
              </a:solidFill>
            </p:spPr>
            <p:txBody>
              <a:bodyPr>
                <a:normAutofit lnSpcReduction="10000"/>
              </a:bodyPr>
              <a:lstStyle/>
              <a:p>
                <a:pPr algn="just" eaLnBrk="1" hangingPunct="1"/>
                <a:r>
                  <a:rPr lang="sr-Latn-CS" dirty="0"/>
                  <a:t>Predstavlja meru za intenzitet svetlosti koja pada na određenu površinu</a:t>
                </a:r>
                <a:r>
                  <a:rPr lang="en-US" dirty="0"/>
                  <a:t>.</a:t>
                </a:r>
                <a:endParaRPr lang="sr-Latn-CS" dirty="0"/>
              </a:p>
              <a:p>
                <a:pPr algn="just" eaLnBrk="1" hangingPunct="1"/>
                <a:r>
                  <a:rPr lang="sr-Latn-CS" dirty="0"/>
                  <a:t>Kvantitativna procena osvetljenosti dobija se iz odnosa</a:t>
                </a:r>
                <a:endParaRPr lang="en-US" dirty="0"/>
              </a:p>
              <a:p>
                <a:pPr marL="68580" indent="0" algn="just" eaLnBrk="1" hangingPunct="1">
                  <a:buNone/>
                </a:pPr>
                <a:endParaRPr lang="sr-Latn-CS" dirty="0"/>
              </a:p>
              <a:p>
                <a:pPr marL="136525" indent="0" algn="ctr">
                  <a:spcAft>
                    <a:spcPts val="600"/>
                  </a:spcAft>
                  <a:buClr>
                    <a:srgbClr val="0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𝑶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</a:endParaRPr>
              </a:p>
              <a:p>
                <a:pPr marL="136525" indent="0" algn="ctr">
                  <a:spcAft>
                    <a:spcPts val="600"/>
                  </a:spcAft>
                  <a:buClr>
                    <a:srgbClr val="000000"/>
                  </a:buClr>
                  <a:buNone/>
                </a:pPr>
                <a:endParaRPr lang="en-US" b="1" dirty="0"/>
              </a:p>
              <a:p>
                <a:pPr lvl="1">
                  <a:buFont typeface="Arial" charset="0"/>
                  <a:buNone/>
                </a:pPr>
                <a:r>
                  <a:rPr lang="en-US" sz="2400" dirty="0"/>
                  <a:t>V</a:t>
                </a:r>
                <a:r>
                  <a:rPr lang="en-US" sz="2400" baseline="-25000" dirty="0"/>
                  <a:t>os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ve</a:t>
                </a:r>
                <a:r>
                  <a:rPr lang="sr-Latn-RS" sz="2400" dirty="0"/>
                  <a:t>k</a:t>
                </a:r>
                <a:r>
                  <a:rPr lang="en-US" sz="2400" dirty="0"/>
                  <a:t>tor </a:t>
                </a:r>
                <a:r>
                  <a:rPr lang="en-US" sz="2400" dirty="0" err="1"/>
                  <a:t>osvetljenosti</a:t>
                </a:r>
                <a:r>
                  <a:rPr lang="en-US" sz="2400" dirty="0"/>
                  <a:t>;</a:t>
                </a:r>
              </a:p>
              <a:p>
                <a:pPr lvl="1">
                  <a:buFont typeface="Arial" charset="0"/>
                  <a:buNone/>
                </a:pPr>
                <a:r>
                  <a:rPr lang="en-US" sz="2400" dirty="0" err="1"/>
                  <a:t>S</a:t>
                </a:r>
                <a:r>
                  <a:rPr lang="en-US" sz="2400" baseline="-25000" dirty="0" err="1"/>
                  <a:t>os</a:t>
                </a:r>
                <a:r>
                  <a:rPr lang="en-US" sz="2400" dirty="0"/>
                  <a:t> – s</a:t>
                </a:r>
                <a:r>
                  <a:rPr lang="sr-Latn-RS" sz="2400" dirty="0"/>
                  <a:t>k</a:t>
                </a:r>
                <a:r>
                  <a:rPr lang="en-US" sz="2400" dirty="0"/>
                  <a:t>alar </a:t>
                </a:r>
                <a:r>
                  <a:rPr lang="en-US" sz="2400" dirty="0" err="1"/>
                  <a:t>osvetljenosti</a:t>
                </a:r>
                <a:r>
                  <a:rPr lang="en-US" sz="2400" dirty="0"/>
                  <a:t>.</a:t>
                </a:r>
                <a:endParaRPr lang="sr-Latn-CS" sz="240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sr-Latn-CS" dirty="0"/>
                  <a:t>Najoptimalnija vrednost za ovaj odnos je 1,2-1,8</a:t>
                </a:r>
                <a:r>
                  <a:rPr lang="en-US" dirty="0"/>
                  <a:t>.</a:t>
                </a:r>
              </a:p>
              <a:p>
                <a:pPr eaLnBrk="1" hangingPunct="1"/>
                <a:r>
                  <a:rPr lang="en-US" dirty="0" err="1"/>
                  <a:t>Odnos</a:t>
                </a:r>
                <a:r>
                  <a:rPr lang="en-US" dirty="0"/>
                  <a:t> 0,5 o</a:t>
                </a:r>
                <a:r>
                  <a:rPr lang="sr-Latn-CS" dirty="0"/>
                  <a:t>z</a:t>
                </a:r>
                <a:r>
                  <a:rPr lang="en-US" dirty="0" err="1"/>
                  <a:t>na</a:t>
                </a:r>
                <a:r>
                  <a:rPr lang="sr-Latn-CS" dirty="0"/>
                  <a:t>čava osvetljenost bez  senki, dok odnos 3 označava da se u oblasti senki ne prepoznaju detalji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63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524000"/>
                <a:ext cx="8153400" cy="4953000"/>
              </a:xfrm>
              <a:blipFill>
                <a:blip r:embed="rId2"/>
                <a:stretch>
                  <a:fillRect t="-1722" r="-112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>
                <a:solidFill>
                  <a:srgbClr val="002060"/>
                </a:solidFill>
                <a:latin typeface="+mn-lt"/>
              </a:rPr>
              <a:t>3) Sjajnost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sr-Latn-CS" dirty="0"/>
                  <a:t>Određena je izrazom:</a:t>
                </a:r>
                <a:endParaRPr lang="en-US" dirty="0"/>
              </a:p>
              <a:p>
                <a:pPr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𝑬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𝝆</m:t>
                    </m:r>
                    <m:r>
                      <a:rPr lang="sr-Latn-R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</m:oMath>
                </a14:m>
                <a:r>
                  <a:rPr lang="sr-Latn-CS" sz="3600" dirty="0"/>
                  <a:t>(cd/m²)</a:t>
                </a:r>
                <a:endParaRPr lang="en-US" sz="3600" dirty="0"/>
              </a:p>
              <a:p>
                <a:pPr lvl="1">
                  <a:spcBef>
                    <a:spcPct val="0"/>
                  </a:spcBef>
                  <a:buFont typeface="Arial" charset="0"/>
                  <a:buNone/>
                </a:pPr>
                <a:endParaRPr lang="en-US" sz="2400" dirty="0"/>
              </a:p>
              <a:p>
                <a:pPr lvl="1">
                  <a:lnSpc>
                    <a:spcPct val="15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sr-Latn-CS" sz="2400" dirty="0"/>
                  <a:t>E-spoljašnja osvetljenost (lx)</a:t>
                </a:r>
                <a:r>
                  <a:rPr lang="en-US" sz="2400" dirty="0"/>
                  <a:t>;</a:t>
                </a:r>
                <a:endParaRPr lang="sr-Latn-CS" sz="2400" dirty="0"/>
              </a:p>
              <a:p>
                <a:pPr lvl="1">
                  <a:lnSpc>
                    <a:spcPct val="15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el-GR" sz="2400" dirty="0"/>
                  <a:t>ρ</a:t>
                </a:r>
                <a:r>
                  <a:rPr lang="sr-Latn-CS" sz="2400" dirty="0"/>
                  <a:t>-koeficijent površinskog odbijanja (tabelarna vrednost)</a:t>
                </a:r>
                <a:r>
                  <a:rPr lang="en-US" sz="2400" dirty="0"/>
                  <a:t>.</a:t>
                </a:r>
                <a:endParaRPr lang="sr-Latn-CS" sz="2400" dirty="0"/>
              </a:p>
            </p:txBody>
          </p:sp>
        </mc:Choice>
        <mc:Fallback xmlns="">
          <p:sp>
            <p:nvSpPr>
              <p:cNvPr id="174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029200"/>
              </a:xfrm>
              <a:blipFill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85800"/>
                <a:ext cx="8382000" cy="57912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charset="0"/>
                  <a:buNone/>
                </a:pPr>
                <a:r>
                  <a:rPr lang="sr-Latn-CS" sz="2800" b="1" dirty="0">
                    <a:solidFill>
                      <a:srgbClr val="002060"/>
                    </a:solidFill>
                  </a:rPr>
                  <a:t>4) Kontrast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sr-Latn-CS" dirty="0"/>
                  <a:t>Određen je izrazom:</a:t>
                </a:r>
              </a:p>
              <a:p>
                <a:pPr algn="ctr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𝑲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e>
                    </m:d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𝒛</m:t>
                        </m:r>
                      </m:sub>
                    </m:sSub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</m:oMath>
                </a14:m>
                <a:r>
                  <a:rPr lang="sr-Latn-CS" sz="3200" dirty="0"/>
                  <a:t>(%)</a:t>
                </a:r>
              </a:p>
              <a:p>
                <a:pPr lvl="1">
                  <a:lnSpc>
                    <a:spcPct val="15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sr-Latn-CS" sz="2400" dirty="0"/>
                  <a:t>Lz- sjajnost prikazanog znaka (cd/m²)</a:t>
                </a:r>
                <a:r>
                  <a:rPr lang="en-US" sz="2400" dirty="0"/>
                  <a:t>;</a:t>
                </a:r>
                <a:endParaRPr lang="sr-Latn-CS" sz="2400" dirty="0"/>
              </a:p>
              <a:p>
                <a:pPr lvl="1">
                  <a:lnSpc>
                    <a:spcPct val="15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sr-Latn-CS" sz="2400" dirty="0"/>
                  <a:t>Lp- sjajnost pozadine</a:t>
                </a:r>
                <a:r>
                  <a:rPr lang="en-US" sz="2400" dirty="0"/>
                  <a:t>.</a:t>
                </a:r>
                <a:endParaRPr lang="sr-Latn-CS" sz="2400" dirty="0"/>
              </a:p>
              <a:p>
                <a:pPr algn="just" eaLnBrk="1" hangingPunct="1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sr-Latn-CS" dirty="0"/>
                  <a:t>Kontrast između znaka i pozadine mora biti najmanje 60%.</a:t>
                </a:r>
                <a:endParaRPr lang="en-US" dirty="0"/>
              </a:p>
              <a:p>
                <a:pPr algn="just" eaLnBrk="1" hangingPunct="1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sr-Latn-CS" b="1" dirty="0"/>
                  <a:t>Preporučuje se negativni kontrast- crni simboli, bela pozadina </a:t>
                </a:r>
                <a:r>
                  <a:rPr lang="sr-Latn-CS" dirty="0"/>
                  <a:t>(max. 20:1)</a:t>
                </a:r>
                <a:r>
                  <a:rPr lang="en-US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43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85800"/>
                <a:ext cx="8382000" cy="5791200"/>
              </a:xfrm>
              <a:blipFill>
                <a:blip r:embed="rId2"/>
                <a:stretch>
                  <a:fillRect l="-727" t="-1789" r="-109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sz="half" idx="4294967295"/>
          </p:nvPr>
        </p:nvSpPr>
        <p:spPr>
          <a:xfrm>
            <a:off x="463858" y="2417142"/>
            <a:ext cx="40386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Pažnja;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Pobuđivanje čula;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Opažanje;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Kodiranje;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Dekodiranje;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Učenje;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Pamćenje;</a:t>
            </a:r>
          </a:p>
        </p:txBody>
      </p:sp>
      <p:sp>
        <p:nvSpPr>
          <p:cNvPr id="50180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2438400"/>
            <a:ext cx="40386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Sećanje;</a:t>
            </a:r>
            <a:endParaRPr lang="en-US" sz="2600" dirty="0"/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Razmišljanje;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Rasuđivanje;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Odlučivanje;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Prenošenje informacija;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Latn-CS" sz="2600" dirty="0"/>
              <a:t>Izvršenje odgovora.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3400"/>
            <a:ext cx="8229600" cy="1066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1200"/>
              </a:spcBef>
              <a:spcAft>
                <a:spcPts val="1800"/>
              </a:spcAft>
              <a:defRPr/>
            </a:pPr>
            <a:r>
              <a:rPr lang="sr-Latn-C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OBRADA INFORMACIJA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761" y="1524590"/>
            <a:ext cx="792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sr-Latn-CS" sz="2600" dirty="0">
                <a:latin typeface="+mn-lt"/>
              </a:rPr>
              <a:t>Č</a:t>
            </a:r>
            <a:r>
              <a:rPr lang="sr-Latn-CS" sz="2600" dirty="0">
                <a:solidFill>
                  <a:schemeClr val="tx1"/>
                </a:solidFill>
                <a:latin typeface="+mn-lt"/>
              </a:rPr>
              <a:t>ovekova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r-Latn-CS" sz="2600" dirty="0">
                <a:solidFill>
                  <a:schemeClr val="tx1"/>
                </a:solidFill>
                <a:latin typeface="+mn-lt"/>
              </a:rPr>
              <a:t>aktivnost se zasniva na obradi informacija koja obuhvata neke ili sve od sledećih funkcija: </a:t>
            </a:r>
            <a:endParaRPr lang="x-none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40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>
                <a:solidFill>
                  <a:srgbClr val="002060"/>
                </a:solidFill>
                <a:latin typeface="+mn-lt"/>
              </a:rPr>
              <a:t>5) Kritična frekvencija treptaja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365760" indent="-256032" algn="just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Georgia"/>
                  <a:buChar char="•"/>
                  <a:defRPr/>
                </a:pPr>
                <a:r>
                  <a:rPr lang="sr-Latn-CS" dirty="0"/>
                  <a:t>Predstavlja granicu osećaja isprekidanog signala nakon čega se signali slivaju u ravnomerni tok.</a:t>
                </a:r>
              </a:p>
              <a:p>
                <a:pPr marL="365760" indent="-256032" algn="just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Georgia"/>
                  <a:buChar char="•"/>
                  <a:defRPr/>
                </a:pPr>
                <a:r>
                  <a:rPr lang="sr-Latn-CS" dirty="0"/>
                  <a:t>Zavisi od sjajnosti izvora (sa povećanjem sjajnosti povećava se i kritična frekvencija treptaja)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od</a:t>
                </a:r>
                <a:r>
                  <a:rPr lang="sr-Latn-CS" dirty="0"/>
                  <a:t> ugaonih dimenzija znakova</a:t>
                </a:r>
                <a:r>
                  <a:rPr lang="en-US" dirty="0"/>
                  <a:t>.</a:t>
                </a:r>
                <a:endParaRPr lang="sr-Latn-CS" dirty="0"/>
              </a:p>
              <a:p>
                <a:pPr marL="365760" indent="-256032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charset="0"/>
                  <a:buNone/>
                  <a:defRPr/>
                </a:pPr>
                <a:r>
                  <a:rPr lang="sr-Latn-CS" dirty="0"/>
                  <a:t>Izražava se kao</a:t>
                </a:r>
                <a:r>
                  <a:rPr lang="en-US" dirty="0"/>
                  <a:t>:</a:t>
                </a:r>
                <a:endParaRPr lang="sr-Latn-CS" dirty="0"/>
              </a:p>
              <a:p>
                <a:pPr marL="365760" indent="-256032" algn="ctr">
                  <a:spcBef>
                    <a:spcPts val="1200"/>
                  </a:spcBef>
                  <a:spcAft>
                    <a:spcPts val="600"/>
                  </a:spcAft>
                  <a:buClr>
                    <a:schemeClr val="accent3"/>
                  </a:buClr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𝒌𝒓</m:t>
                        </m:r>
                      </m:sub>
                    </m:sSub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𝟗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𝟔𝟓</m:t>
                        </m:r>
                      </m:e>
                    </m:func>
                  </m:oMath>
                </a14:m>
                <a:r>
                  <a:rPr lang="sr-Cyrl-CS" sz="3200" dirty="0">
                    <a:solidFill>
                      <a:srgbClr val="002060"/>
                    </a:solidFill>
                  </a:rPr>
                  <a:t>(</a:t>
                </a:r>
                <a:r>
                  <a:rPr lang="sr-Latn-CS" sz="3200" dirty="0">
                    <a:solidFill>
                      <a:srgbClr val="002060"/>
                    </a:solidFill>
                  </a:rPr>
                  <a:t>Hz)</a:t>
                </a:r>
              </a:p>
              <a:p>
                <a:pPr marL="365760" indent="-256032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charset="0"/>
                  <a:buNone/>
                  <a:defRPr/>
                </a:pPr>
                <a:r>
                  <a:rPr lang="sr-Latn-CS" sz="2400" dirty="0"/>
                  <a:t>L- sjajnost (cd/m²)</a:t>
                </a:r>
              </a:p>
              <a:p>
                <a:pPr marL="228600" indent="-228600" eaLnBrk="1" fontAlgn="auto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lang="sr-Latn-CS" dirty="0"/>
                  <a:t>Preporučena vrednost je </a:t>
                </a:r>
                <a:r>
                  <a:rPr lang="en-US" dirty="0"/>
                  <a:t>&lt;60 Hz. </a:t>
                </a:r>
              </a:p>
              <a:p>
                <a:pPr marL="228600" indent="-2286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lang="sr-Latn-CS" dirty="0"/>
                  <a:t>Za znake upozorenja treba koristiti frek. treptaja 0</a:t>
                </a:r>
                <a:r>
                  <a:rPr lang="en-US" dirty="0"/>
                  <a:t>.</a:t>
                </a:r>
                <a:r>
                  <a:rPr lang="sr-Latn-CS" dirty="0"/>
                  <a:t>5-1Hz</a:t>
                </a:r>
                <a:r>
                  <a:rPr lang="en-US" dirty="0"/>
                  <a:t>, </a:t>
                </a:r>
              </a:p>
              <a:p>
                <a:pPr marL="228600" indent="-2286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lang="sr-Latn-CS" dirty="0"/>
                  <a:t>5-6 Hz za havarijske signale</a:t>
                </a:r>
                <a:r>
                  <a:rPr lang="en-US" dirty="0"/>
                  <a:t>.</a:t>
                </a:r>
                <a:endParaRPr lang="sr-Latn-CS" dirty="0"/>
              </a:p>
            </p:txBody>
          </p:sp>
        </mc:Choice>
        <mc:Fallback xmlns="">
          <p:sp>
            <p:nvSpPr>
              <p:cNvPr id="81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>
                <a:blip r:embed="rId2"/>
                <a:stretch>
                  <a:fillRect l="-444" t="-941" r="-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>
                <a:solidFill>
                  <a:srgbClr val="002060"/>
                </a:solidFill>
                <a:latin typeface="+mn-lt"/>
              </a:rPr>
              <a:t>6) Vreme adaptacije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rtlCol="0">
            <a:normAutofit/>
          </a:bodyPr>
          <a:lstStyle/>
          <a:p>
            <a:pPr marL="365760" indent="-256032"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dirty="0"/>
              <a:t>je vreme u kome se znatno menja osetljivost vizuelnog analizatora</a:t>
            </a:r>
            <a:r>
              <a:rPr lang="en-US" dirty="0"/>
              <a:t>. </a:t>
            </a:r>
            <a:endParaRPr lang="sr-Latn-CS" dirty="0"/>
          </a:p>
          <a:p>
            <a:pPr marL="365760" indent="-256032"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dirty="0"/>
              <a:t>Razlikuju se dve vrste adaptacije</a:t>
            </a:r>
            <a:r>
              <a:rPr lang="en-US" dirty="0"/>
              <a:t>:</a:t>
            </a:r>
            <a:endParaRPr lang="sr-Latn-CS" dirty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dirty="0"/>
              <a:t>Tamna (prelazak iz svetla u tamu)</a:t>
            </a:r>
            <a:r>
              <a:rPr lang="en-US" dirty="0"/>
              <a:t>,</a:t>
            </a:r>
            <a:endParaRPr lang="sr-Latn-CS" dirty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dirty="0"/>
              <a:t>Svetla (prelazak iz tame u svetlo)</a:t>
            </a:r>
            <a:r>
              <a:rPr lang="en-US" dirty="0"/>
              <a:t>.</a:t>
            </a:r>
            <a:endParaRPr lang="sr-Latn-CS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sr-Latn-CS" sz="800" dirty="0"/>
          </a:p>
          <a:p>
            <a:pPr marL="514350" indent="-51435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7) Akomodacija oka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dirty="0"/>
              <a:t>je sposobnost oka da se prilagodi sjajnosti posmatranog predmeta na različitim rastojanjima</a:t>
            </a:r>
            <a:r>
              <a:rPr lang="en-US" dirty="0"/>
              <a:t>.</a:t>
            </a:r>
            <a:r>
              <a:rPr lang="sr-Latn-CS" dirty="0"/>
              <a:t> </a:t>
            </a:r>
            <a:endParaRPr lang="en-US" dirty="0"/>
          </a:p>
          <a:p>
            <a:pPr marL="365760" indent="-256032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dirty="0"/>
              <a:t>Snaga akomodacije je veličina obrnuta rastojanju oka od posmatranog predmeta, kada oko vidi jasno</a:t>
            </a:r>
            <a:r>
              <a:rPr lang="en-US" sz="26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>
                <a:solidFill>
                  <a:srgbClr val="002060"/>
                </a:solidFill>
                <a:latin typeface="+mn-lt"/>
              </a:rPr>
              <a:t>8) Zaslepljenost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</p:spPr>
            <p:txBody>
              <a:bodyPr rtlCol="0" anchor="b">
                <a:normAutofit lnSpcReduction="10000"/>
              </a:bodyPr>
              <a:lstStyle/>
              <a:p>
                <a:pPr marL="365760" indent="-256032" algn="just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sr-Latn-CS" sz="2800" dirty="0"/>
                  <a:t>Sjajnost zaslepljenja zavisi od veličine osvetljene površine, jačine izvora i nivoa adaptacije oka, data je izrazom:</a:t>
                </a:r>
              </a:p>
              <a:p>
                <a:pPr marL="365760" indent="-256032" algn="ctr">
                  <a:buClr>
                    <a:schemeClr val="accent3"/>
                  </a:buClr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C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𝒛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𝟖𝟒𝟎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g>
                              <m:e>
                                <m: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g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sub>
                        </m:sSub>
                      </m:e>
                    </m:rad>
                  </m:oMath>
                </a14:m>
                <a:r>
                  <a:rPr lang="sr-Latn-CS" dirty="0"/>
                  <a:t>(cd/m²)</a:t>
                </a:r>
                <a:endParaRPr lang="sr-Latn-CS" sz="1000" dirty="0"/>
              </a:p>
              <a:p>
                <a:pPr marL="365760" indent="-256032" algn="ctr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endParaRPr lang="sr-Latn-CS" sz="1400" dirty="0"/>
              </a:p>
              <a:p>
                <a:pPr marL="662940" lvl="1" indent="-256032"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r>
                  <a:rPr lang="sr-Latn-CS" sz="2400" dirty="0"/>
                  <a:t>Lz- sjajnost zaslepljenosti</a:t>
                </a:r>
                <a:r>
                  <a:rPr lang="en-US" sz="2400" dirty="0"/>
                  <a:t>,</a:t>
                </a:r>
                <a:endParaRPr lang="sr-Latn-CS" sz="2400" dirty="0"/>
              </a:p>
              <a:p>
                <a:pPr marL="662940" lvl="1" indent="-256032"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r>
                  <a:rPr lang="sr-Latn-CS" sz="2400" dirty="0"/>
                  <a:t>La- sjajnost adaptacije</a:t>
                </a:r>
                <a:r>
                  <a:rPr lang="en-US" sz="2400" dirty="0"/>
                  <a:t>,</a:t>
                </a:r>
                <a:endParaRPr lang="sr-Latn-CS" sz="2400" dirty="0"/>
              </a:p>
              <a:p>
                <a:pPr marL="662940" lvl="1" indent="-256032"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r>
                  <a:rPr lang="el-GR" sz="2400" dirty="0"/>
                  <a:t>α </a:t>
                </a:r>
                <a:r>
                  <a:rPr lang="sr-Latn-CS" sz="2400" dirty="0"/>
                  <a:t>– prostorni ugao u sterradijanima</a:t>
                </a:r>
                <a:r>
                  <a:rPr lang="en-US" sz="2400" dirty="0"/>
                  <a:t>.</a:t>
                </a:r>
                <a:endParaRPr lang="sr-Latn-CS" sz="2400" dirty="0"/>
              </a:p>
              <a:p>
                <a:pPr marL="365760" indent="-256032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endParaRPr lang="sr-Latn-CS" sz="1200" dirty="0"/>
              </a:p>
              <a:p>
                <a:pPr marL="225425" indent="-225425" algn="just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r>
                  <a:rPr lang="en-US" sz="3000" dirty="0"/>
                  <a:t>D</a:t>
                </a:r>
                <a:r>
                  <a:rPr lang="sr-Latn-CS" sz="2800" dirty="0"/>
                  <a:t>a bi se izbegla zaslepljenost potrebno je obezbediti ravnomerni raspored svetlosnih izvora u vidnom polju</a:t>
                </a:r>
                <a:r>
                  <a:rPr lang="en-US" sz="2800" dirty="0"/>
                  <a:t>.</a:t>
                </a:r>
              </a:p>
              <a:p>
                <a:pPr marL="225425" indent="-225425" algn="just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blipFill>
                <a:blip r:embed="rId2"/>
                <a:stretch>
                  <a:fillRect l="-1704" t="-3758" r="-251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>
                <a:solidFill>
                  <a:srgbClr val="002060"/>
                </a:solidFill>
                <a:latin typeface="+mn-lt"/>
              </a:rPr>
              <a:t>9) Spektralna osetljivost oka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</a:pPr>
            <a:r>
              <a:rPr lang="sr-Latn-CS" dirty="0"/>
              <a:t>Definiše dijapazon elektromagnetnih talasa koje može da oseti čovečje oko (380-760 nm)</a:t>
            </a:r>
            <a:r>
              <a:rPr lang="en-US" dirty="0"/>
              <a:t>.</a:t>
            </a:r>
            <a:endParaRPr lang="sr-Latn-CS" dirty="0"/>
          </a:p>
          <a:p>
            <a:pPr algn="just" eaLnBrk="1" hangingPunct="1">
              <a:buFont typeface="Arial" charset="0"/>
              <a:buChar char="•"/>
            </a:pPr>
            <a:r>
              <a:rPr lang="sr-Latn-CS" dirty="0"/>
              <a:t>Oko ima najveću osetljivost na dnevnoj svetlosti od 9,56 (cd/m²) pri talasnoj dužini svetla od 550 nm (žuto-zeleno svetlo)</a:t>
            </a:r>
            <a:r>
              <a:rPr lang="en-US" dirty="0"/>
              <a:t>.</a:t>
            </a:r>
          </a:p>
          <a:p>
            <a:pPr marL="68580" indent="0" algn="just" eaLnBrk="1" hangingPunct="1">
              <a:buNone/>
            </a:pPr>
            <a:endParaRPr lang="sr-Latn-CS" dirty="0"/>
          </a:p>
          <a:p>
            <a:pPr eaLnBrk="1" hangingPunct="1">
              <a:buFont typeface="Arial" charset="0"/>
              <a:buNone/>
            </a:pPr>
            <a:r>
              <a:rPr lang="sr-Latn-CS" sz="2800" b="1" dirty="0">
                <a:solidFill>
                  <a:srgbClr val="002060"/>
                </a:solidFill>
              </a:rPr>
              <a:t>10) Oštrina vida</a:t>
            </a:r>
          </a:p>
          <a:p>
            <a:pPr algn="just" eaLnBrk="1" hangingPunct="1">
              <a:buFont typeface="Arial" charset="0"/>
              <a:buChar char="•"/>
            </a:pPr>
            <a:r>
              <a:rPr lang="sr-Latn-CS" dirty="0"/>
              <a:t>Određuje se minimalnom razdaljinom između 2 tačke, pri kojoj je još uvek moguće dobiti osećaj razdvojenosti tih tačaka</a:t>
            </a:r>
            <a:r>
              <a:rPr lang="en-US" dirty="0"/>
              <a:t>.</a:t>
            </a:r>
            <a:endParaRPr lang="sr-Latn-CS" dirty="0"/>
          </a:p>
          <a:p>
            <a:pPr algn="just" eaLnBrk="1" hangingPunct="1">
              <a:buFont typeface="Arial" charset="0"/>
              <a:buChar char="•"/>
            </a:pPr>
            <a:r>
              <a:rPr lang="sr-Latn-CS" dirty="0"/>
              <a:t>Zavisi od vremena ekspozicije lika, kontrasta, jasnoće, boje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VIDNO POLJE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 rtlCol="0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dirty="0"/>
              <a:t>Vidno polje je geometrijsko mesto tačaka u kome se može videti neki predmet, ima oblik kruške okrenute vrhom na dole.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dirty="0"/>
              <a:t>Vidni uglovi su definisani posebno za horizontalnu i vertikalnu ravan i razlikujemo:</a:t>
            </a:r>
          </a:p>
          <a:p>
            <a:pPr marL="793750" indent="-388938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dirty="0"/>
              <a:t>vidne uglove koji se dobijaju samo gledanjem, bez pomeranja očiju, </a:t>
            </a:r>
          </a:p>
          <a:p>
            <a:pPr marL="793750" indent="-388938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dirty="0"/>
              <a:t>vidne uglove koji se dobijaju pokretanjem samo glave,</a:t>
            </a:r>
          </a:p>
          <a:p>
            <a:pPr marL="793750" indent="-388938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dirty="0"/>
              <a:t>vidne uglove koji se dobijaju pokretanjem glave i očiju</a:t>
            </a:r>
            <a:r>
              <a:rPr lang="en-US" dirty="0"/>
              <a:t>.</a:t>
            </a:r>
            <a:endParaRPr lang="sr-Latn-C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r-Latn-CS" sz="2800" b="1" i="1" dirty="0">
                <a:solidFill>
                  <a:srgbClr val="002060"/>
                </a:solidFill>
                <a:latin typeface="+mn-lt"/>
              </a:rPr>
              <a:t>Vidno polje</a:t>
            </a:r>
            <a:endParaRPr lang="en-US" sz="2800" i="1" dirty="0">
              <a:latin typeface="+mn-lt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4572000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Arial" charset="0"/>
              <a:buNone/>
            </a:pPr>
            <a:r>
              <a:rPr lang="sr-Latn-CS" sz="2800" dirty="0"/>
              <a:t>Vrednosti vidnih uglova u </a:t>
            </a:r>
            <a:r>
              <a:rPr lang="sr-Latn-CS" sz="2800" b="1" dirty="0"/>
              <a:t>horizontalnoj ravni</a:t>
            </a:r>
            <a:r>
              <a:rPr lang="sr-Latn-CS" sz="2800" dirty="0"/>
              <a:t>:</a:t>
            </a:r>
          </a:p>
          <a:p>
            <a:pPr algn="just" eaLnBrk="1" hangingPunct="1">
              <a:buClr>
                <a:srgbClr val="990000"/>
              </a:buClr>
              <a:buFont typeface="Wingdings" pitchFamily="2" charset="2"/>
              <a:buChar char="ü"/>
            </a:pPr>
            <a:r>
              <a:rPr lang="sr-Latn-CS" sz="2800" dirty="0"/>
              <a:t>Po 15⁰ levo i desno od normalne vidne linije (fiksiran pogled)</a:t>
            </a:r>
            <a:r>
              <a:rPr lang="en-US" sz="2800" dirty="0"/>
              <a:t>,</a:t>
            </a:r>
            <a:endParaRPr lang="sr-Latn-CS" sz="2800" dirty="0"/>
          </a:p>
          <a:p>
            <a:pPr algn="just" eaLnBrk="1" hangingPunct="1">
              <a:buClr>
                <a:srgbClr val="990000"/>
              </a:buClr>
              <a:buFont typeface="Wingdings" pitchFamily="2" charset="2"/>
              <a:buChar char="ü"/>
            </a:pPr>
            <a:r>
              <a:rPr lang="sr-Latn-CS" sz="2800" dirty="0"/>
              <a:t>Po 35⁰ levo i desno od normalne vidne linije, pri pomeranju </a:t>
            </a:r>
            <a:r>
              <a:rPr lang="sr-Latn-CS" sz="2800" b="1" dirty="0"/>
              <a:t>samo oka</a:t>
            </a:r>
            <a:r>
              <a:rPr lang="en-US" sz="2800" b="1" dirty="0"/>
              <a:t>,</a:t>
            </a:r>
            <a:endParaRPr lang="sr-Latn-CS" sz="2800" b="1" dirty="0"/>
          </a:p>
          <a:p>
            <a:pPr algn="just" eaLnBrk="1" hangingPunct="1">
              <a:buClr>
                <a:srgbClr val="990000"/>
              </a:buClr>
              <a:buFont typeface="Wingdings" pitchFamily="2" charset="2"/>
              <a:buChar char="ü"/>
            </a:pPr>
            <a:r>
              <a:rPr lang="sr-Latn-CS" sz="2800" dirty="0"/>
              <a:t>Po 60⁰ levo i desno od normalne vidne linije, pri pomeranju </a:t>
            </a:r>
            <a:r>
              <a:rPr lang="sr-Latn-CS" sz="2800" b="1" dirty="0"/>
              <a:t>samo glave</a:t>
            </a:r>
            <a:r>
              <a:rPr lang="en-US" sz="2800" b="1" dirty="0"/>
              <a:t>,</a:t>
            </a:r>
            <a:endParaRPr lang="sr-Latn-CS" sz="2800" b="1" dirty="0"/>
          </a:p>
          <a:p>
            <a:pPr algn="just" eaLnBrk="1" hangingPunct="1">
              <a:buClr>
                <a:srgbClr val="990000"/>
              </a:buClr>
              <a:buFont typeface="Wingdings" pitchFamily="2" charset="2"/>
              <a:buChar char="ü"/>
            </a:pPr>
            <a:r>
              <a:rPr lang="sr-Latn-CS" sz="2800" dirty="0"/>
              <a:t>Po 95⁰ levo i desno od normalne vidne linije, pri pomeranju i </a:t>
            </a:r>
            <a:r>
              <a:rPr lang="sr-Latn-CS" sz="2800" b="1" dirty="0"/>
              <a:t>glave i očiju</a:t>
            </a:r>
            <a:r>
              <a:rPr lang="en-US" sz="2800" b="1" dirty="0"/>
              <a:t>.</a:t>
            </a:r>
            <a:endParaRPr lang="sr-Latn-CS" sz="2800" b="1" dirty="0"/>
          </a:p>
          <a:p>
            <a:pPr eaLnBrk="1" hangingPunct="1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600200"/>
            <a:ext cx="3353622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828799" y="-457201"/>
            <a:ext cx="5562601" cy="800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1476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r-Latn-CS" sz="2800" b="1" i="1" dirty="0">
                <a:solidFill>
                  <a:srgbClr val="002060"/>
                </a:solidFill>
                <a:latin typeface="+mn-lt"/>
              </a:rPr>
              <a:t>Vidno polje</a:t>
            </a:r>
            <a:endParaRPr lang="en-US" sz="2800" i="1" dirty="0">
              <a:latin typeface="+mn-lt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4495800"/>
          </a:xfrm>
        </p:spPr>
        <p:txBody>
          <a:bodyPr>
            <a:normAutofit fontScale="77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sr-Latn-CS" sz="2800" dirty="0"/>
              <a:t>Vrednosti vidnih uglova u </a:t>
            </a:r>
            <a:r>
              <a:rPr lang="sr-Latn-CS" sz="2800" b="1" dirty="0"/>
              <a:t>vertikalnoj ravni</a:t>
            </a:r>
            <a:r>
              <a:rPr lang="sr-Latn-CS" sz="2800" dirty="0"/>
              <a:t>: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sr-Latn-CS" sz="2800" dirty="0"/>
              <a:t>Normalna vidna linija se nalazi na 15⁰ ispod horizontale, za sedeći radni položaj</a:t>
            </a:r>
            <a:r>
              <a:rPr lang="en-US" sz="2800" dirty="0"/>
              <a:t>,</a:t>
            </a:r>
            <a:endParaRPr lang="sr-Latn-CS" sz="2800" dirty="0"/>
          </a:p>
          <a:p>
            <a:pPr marL="365760" indent="-256032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sr-Latn-CS" sz="2800" dirty="0"/>
              <a:t>Pri pomeranju </a:t>
            </a:r>
            <a:r>
              <a:rPr lang="sr-Latn-CS" sz="2800" b="1" dirty="0"/>
              <a:t>samo očiju </a:t>
            </a:r>
            <a:r>
              <a:rPr lang="sr-Latn-CS" sz="2800" dirty="0"/>
              <a:t>vrednost uglova je 20⁰ iznad horizontale i 35⁰ ispod horizontale</a:t>
            </a:r>
            <a:r>
              <a:rPr lang="en-US" sz="2800" dirty="0"/>
              <a:t>,</a:t>
            </a:r>
            <a:endParaRPr lang="sr-Latn-CS" sz="2800" dirty="0"/>
          </a:p>
          <a:p>
            <a:pPr marL="365760" indent="-256032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sr-Latn-CS" sz="2800" dirty="0"/>
              <a:t>Pri pomeranju </a:t>
            </a:r>
            <a:r>
              <a:rPr lang="sr-Latn-CS" sz="2800" b="1" dirty="0"/>
              <a:t>samo glave </a:t>
            </a:r>
            <a:r>
              <a:rPr lang="sr-Latn-CS" sz="2800" dirty="0"/>
              <a:t>vrednost uglova je 50⁰ iznad horizontale i 50⁰ ispod horizontale</a:t>
            </a:r>
            <a:r>
              <a:rPr lang="en-US" sz="2800" dirty="0"/>
              <a:t>,</a:t>
            </a:r>
            <a:endParaRPr lang="sr-Latn-CS" sz="2800" dirty="0"/>
          </a:p>
          <a:p>
            <a:pPr marL="365760" indent="-256032"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sr-Latn-CS" sz="2800" dirty="0"/>
              <a:t>Pri pomeranju </a:t>
            </a:r>
            <a:r>
              <a:rPr lang="sr-Latn-CS" sz="2800" b="1" dirty="0"/>
              <a:t>glave i očiju </a:t>
            </a:r>
            <a:r>
              <a:rPr lang="sr-Latn-CS" sz="2800" dirty="0"/>
              <a:t>vrednost uglova je 60⁰ iznad horizontale i 80⁰ ispod horizontale.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830" y="1524000"/>
            <a:ext cx="314597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55626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146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VIDNO POLJE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105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sr-Latn-CS" dirty="0"/>
              <a:t>Za određivanje vidnog polja potrebno je poznavati i koordinate tačke oka i graničnih tačaka koje treba posmatrati (u ovom slučaju sistema za prikazivanje informacija), što omogućava postavljanje jednačina pravih, određivanje koeficijenata pravca i odgovarajućih uglova.</a:t>
            </a:r>
          </a:p>
          <a:p>
            <a:pPr algn="just" eaLnBrk="1" hangingPunct="1">
              <a:lnSpc>
                <a:spcPct val="150000"/>
              </a:lnSpc>
            </a:pPr>
            <a:r>
              <a:rPr lang="sr-Latn-CS" dirty="0"/>
              <a:t>Upoređivanjem vrednosti tih uglova sa preporučenim vrednostima za te iste uglove možemo utvrditi da li su dimenzije SPI  u vidnom polju operat</a:t>
            </a:r>
            <a:r>
              <a:rPr lang="en-US" dirty="0"/>
              <a:t>e</a:t>
            </a:r>
            <a:r>
              <a:rPr lang="sr-Latn-CS" dirty="0"/>
              <a:t>ra ili van njega.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95300" y="1132643"/>
            <a:ext cx="8153400" cy="5715000"/>
          </a:xfrm>
        </p:spPr>
        <p:txBody>
          <a:bodyPr>
            <a:noAutofit/>
          </a:bodyPr>
          <a:lstStyle/>
          <a:p>
            <a:pPr marL="271463" indent="-271463"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sr-Latn-CS" sz="2600" dirty="0"/>
              <a:t>Čovek ima ograničen kapacitet obrade informacija (propusnu sposobnost), jer moždana kora može da primi samo manji deo onoga što čulni receptori primaju;</a:t>
            </a:r>
          </a:p>
          <a:p>
            <a:pPr marL="271463" indent="-271463" algn="just" eaLnBrk="1" hangingPunct="1">
              <a:spcBef>
                <a:spcPts val="1200"/>
              </a:spcBef>
              <a:spcAft>
                <a:spcPts val="600"/>
              </a:spcAft>
            </a:pPr>
            <a:endParaRPr lang="sr-Latn-CS" sz="400" dirty="0"/>
          </a:p>
          <a:p>
            <a:pPr marL="271463" indent="-271463"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sr-Latn-CS" sz="2600" b="1" i="1" dirty="0">
                <a:solidFill>
                  <a:srgbClr val="FF0000"/>
                </a:solidFill>
              </a:rPr>
              <a:t>Najveća brzina obrade informacija je prilikom čitanja (30-45 bit/s), dok prilikom množenja 2 prosta broja ona iznosi 12 bit/s;</a:t>
            </a:r>
          </a:p>
          <a:p>
            <a:pPr marL="271463" indent="-271463" algn="just" eaLnBrk="1" hangingPunct="1">
              <a:spcBef>
                <a:spcPts val="1200"/>
              </a:spcBef>
              <a:spcAft>
                <a:spcPts val="600"/>
              </a:spcAft>
            </a:pPr>
            <a:endParaRPr lang="sr-Latn-CS" sz="700" i="1" dirty="0"/>
          </a:p>
          <a:p>
            <a:pPr marL="271463" indent="-271463"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sr-Latn-CS" sz="2600" dirty="0"/>
              <a:t>Pri projektovanju uređaja, mašina i sistema upravljanja neophodno je voditi računa o granicama čovekovih informacionih sposobnosti.</a:t>
            </a:r>
          </a:p>
          <a:p>
            <a:pPr marL="271463" indent="-271463" algn="just" eaLnBrk="1" hangingPunct="1">
              <a:spcBef>
                <a:spcPts val="1200"/>
              </a:spcBef>
              <a:spcAft>
                <a:spcPts val="60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19743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81600"/>
          </a:xfrm>
        </p:spPr>
        <p:txBody>
          <a:bodyPr rtlCol="0">
            <a:normAutofit fontScale="92500" lnSpcReduction="20000"/>
          </a:bodyPr>
          <a:lstStyle/>
          <a:p>
            <a:pPr marL="594360" indent="-457200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sr-Latn-CS" sz="3100" dirty="0"/>
              <a:t>Sastoji se od perifernog i perceptivnog dela</a:t>
            </a:r>
            <a:r>
              <a:rPr lang="en-US" sz="3100" dirty="0"/>
              <a:t>:</a:t>
            </a:r>
            <a:endParaRPr lang="sr-Latn-CS" sz="3100" dirty="0"/>
          </a:p>
          <a:p>
            <a:pPr marL="68580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sr-Latn-CS" sz="2400" b="1" dirty="0"/>
              <a:t>Perceptivni </a:t>
            </a:r>
            <a:r>
              <a:rPr lang="sr-Latn-CS" sz="2400" dirty="0"/>
              <a:t>deo čini spoljašnje, srednje i unutrašnje uho sa Kortijevim organom</a:t>
            </a:r>
            <a:r>
              <a:rPr lang="en-US" sz="2400" dirty="0"/>
              <a:t>;</a:t>
            </a:r>
            <a:endParaRPr lang="sr-Latn-CS" sz="2400" dirty="0"/>
          </a:p>
          <a:p>
            <a:pPr marL="685800" indent="-411480" eaLnBrk="1" fontAlgn="auto" hangingPunct="1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sr-Latn-CS" sz="2400" b="1" dirty="0"/>
              <a:t>Periferni</a:t>
            </a:r>
            <a:r>
              <a:rPr lang="sr-Latn-CS" sz="2400" dirty="0"/>
              <a:t> deo počinje u Kortijevom organu i preko slušnog nerva završava se u kori velikog mozga</a:t>
            </a:r>
            <a:r>
              <a:rPr lang="en-US" sz="2400" dirty="0"/>
              <a:t>.</a:t>
            </a:r>
            <a:endParaRPr lang="sr-Latn-CS" sz="2400" dirty="0"/>
          </a:p>
          <a:p>
            <a:pPr marL="594360" indent="-457200">
              <a:lnSpc>
                <a:spcPct val="15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sr-Latn-CS" sz="3000" dirty="0"/>
              <a:t>Analizator zvuka prima zvučne talase u opsegu od 0,16 Hz do 20 KHz</a:t>
            </a:r>
            <a:r>
              <a:rPr lang="en-US" sz="3000" dirty="0"/>
              <a:t>;</a:t>
            </a:r>
            <a:endParaRPr lang="sr-Latn-CS" sz="3000" dirty="0"/>
          </a:p>
          <a:p>
            <a:pPr marL="594360" indent="-457200">
              <a:lnSpc>
                <a:spcPct val="15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sr-Latn-CS" sz="3000" dirty="0"/>
              <a:t>Največa osetljivost je u opsegu 1-4 KHz pri nivou zvučnog pritiska od 55-110 dB</a:t>
            </a:r>
            <a:r>
              <a:rPr lang="en-US" sz="3000" dirty="0"/>
              <a:t>.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 ZVUKA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937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828800"/>
            <a:ext cx="4876800" cy="3409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762000"/>
            <a:ext cx="82296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3200" b="1" dirty="0"/>
              <a:t> </a:t>
            </a:r>
            <a:r>
              <a:rPr lang="sr-Latn-C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Osnovne karakteristike analizatora zvuka su</a:t>
            </a:r>
            <a:r>
              <a:rPr lang="sr-Latn-C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514350" indent="-51435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  <a:defRPr/>
            </a:pPr>
            <a:r>
              <a:rPr lang="sr-Latn-C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INTEZITET ZVUKA</a:t>
            </a:r>
          </a:p>
          <a:p>
            <a:pPr marL="514350" indent="-51435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  <a:defRPr/>
            </a:pPr>
            <a:r>
              <a:rPr lang="sr-Latn-C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NIVO INTENZITETA ZVUKA</a:t>
            </a:r>
          </a:p>
          <a:p>
            <a:pPr marL="514350" indent="-51435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  <a:defRPr/>
            </a:pPr>
            <a:r>
              <a:rPr lang="sr-Latn-C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NIVO ZVUČNOG PRITISKA</a:t>
            </a:r>
          </a:p>
          <a:p>
            <a:pPr marL="514350" indent="-51435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  <a:defRPr/>
            </a:pPr>
            <a:r>
              <a:rPr lang="sr-Latn-C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NIVO JAČINE ZVUKA</a:t>
            </a:r>
          </a:p>
        </p:txBody>
      </p:sp>
    </p:spTree>
    <p:extLst>
      <p:ext uri="{BB962C8B-B14F-4D97-AF65-F5344CB8AC3E}">
        <p14:creationId xmlns:p14="http://schemas.microsoft.com/office/powerpoint/2010/main" val="132072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9100" y="838200"/>
                <a:ext cx="8305800" cy="54577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14350" indent="-514350" fontAlgn="auto">
                  <a:spcBef>
                    <a:spcPts val="1800"/>
                  </a:spcBef>
                  <a:spcAft>
                    <a:spcPts val="1800"/>
                  </a:spcAft>
                  <a:buFont typeface="+mj-lt"/>
                  <a:buAutoNum type="arabicParenR"/>
                  <a:defRPr/>
                </a:pPr>
                <a:r>
                  <a:rPr lang="sr-Latn-C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INTEZITET ZVUKA</a:t>
                </a:r>
              </a:p>
              <a:p>
                <a:pPr marL="457200" indent="-457200" fontAlgn="auto">
                  <a:lnSpc>
                    <a:spcPct val="150000"/>
                  </a:lnSpc>
                  <a:spcAft>
                    <a:spcPts val="0"/>
                  </a:spcAft>
                  <a:buSzPct val="110000"/>
                  <a:buFont typeface="Wingdings" pitchFamily="2" charset="2"/>
                  <a:buChar char="§"/>
                  <a:defRPr/>
                </a:pPr>
                <a:r>
                  <a:rPr lang="sr-Latn-CS" sz="2800" dirty="0">
                    <a:latin typeface="+mn-lt"/>
                  </a:rPr>
                  <a:t>Definiše se akustičkom snagom koja prolazi kroz jedinicu površine, normalne na pravac prostiranja zvuka</a:t>
                </a:r>
                <a:r>
                  <a:rPr lang="en-US" sz="2800" dirty="0">
                    <a:latin typeface="+mn-lt"/>
                  </a:rPr>
                  <a:t>:</a:t>
                </a:r>
                <a:endParaRPr lang="sr-Latn-CS" sz="2800" dirty="0">
                  <a:latin typeface="+mn-lt"/>
                </a:endParaRPr>
              </a:p>
              <a:p>
                <a:pPr marL="514350" indent="-514350" algn="ctr" fontAlgn="auto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  <a:buFont typeface="Arial" pitchFamily="34" charset="0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4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r>
                          <a:rPr lang="en-US" sz="44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r>
                  <a:rPr lang="sr-Latn-CS" sz="4400" dirty="0">
                    <a:latin typeface="+mn-lt"/>
                  </a:rPr>
                  <a:t>(</a:t>
                </a:r>
                <a:r>
                  <a:rPr lang="sr-Latn-CS" sz="4400" i="1" dirty="0">
                    <a:latin typeface="+mn-lt"/>
                  </a:rPr>
                  <a:t>W/m²</a:t>
                </a:r>
                <a:r>
                  <a:rPr lang="sr-Latn-CS" sz="4400" dirty="0">
                    <a:latin typeface="+mn-lt"/>
                  </a:rPr>
                  <a:t>)</a:t>
                </a:r>
              </a:p>
              <a:p>
                <a:pPr marL="971550" lvl="1" indent="-514350" fontAlgn="auto">
                  <a:lnSpc>
                    <a:spcPct val="150000"/>
                  </a:lnSpc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sr-Latn-CS" sz="2800" dirty="0">
                    <a:latin typeface="+mn-lt"/>
                  </a:rPr>
                  <a:t>P</a:t>
                </a:r>
                <a:r>
                  <a:rPr lang="sr-Latn-CS" sz="2800" baseline="-25000" dirty="0">
                    <a:latin typeface="+mn-lt"/>
                  </a:rPr>
                  <a:t>c</a:t>
                </a:r>
                <a:r>
                  <a:rPr lang="sr-Latn-CS" sz="2800" dirty="0">
                    <a:latin typeface="+mn-lt"/>
                  </a:rPr>
                  <a:t>- efektivna akustička snaga</a:t>
                </a:r>
              </a:p>
              <a:p>
                <a:pPr marL="971550" lvl="1" indent="-514350" fontAlgn="auto">
                  <a:lnSpc>
                    <a:spcPct val="150000"/>
                  </a:lnSpc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sr-Latn-CS" sz="2800" dirty="0">
                    <a:latin typeface="+mn-lt"/>
                  </a:rPr>
                  <a:t>A- površina normalna na pravac prostiranja zvuka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838200"/>
                <a:ext cx="8305800" cy="5457776"/>
              </a:xfrm>
              <a:prstGeom prst="rect">
                <a:avLst/>
              </a:prstGeom>
              <a:blipFill>
                <a:blip r:embed="rId2"/>
                <a:stretch>
                  <a:fillRect l="-2056" t="-1899" b="-212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500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5638800"/>
              </a:xfrm>
            </p:spPr>
            <p:txBody>
              <a:bodyPr rtlCol="0">
                <a:normAutofit/>
              </a:bodyPr>
              <a:lstStyle/>
              <a:p>
                <a:pPr marL="548640" indent="-411480" eaLnBrk="1" fontAlgn="auto" hangingPunct="1">
                  <a:lnSpc>
                    <a:spcPct val="110000"/>
                  </a:lnSpc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Char char="•"/>
                  <a:defRPr/>
                </a:pPr>
                <a:endParaRPr lang="sr-Latn-CS" sz="2600" dirty="0"/>
              </a:p>
              <a:p>
                <a:pPr marL="548640" indent="-411480" eaLnBrk="1" fontAlgn="auto" hangingPunct="1">
                  <a:lnSpc>
                    <a:spcPct val="150000"/>
                  </a:lnSpc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Char char="•"/>
                  <a:defRPr/>
                </a:pPr>
                <a:r>
                  <a:rPr lang="sr-Latn-CS" sz="2800" dirty="0"/>
                  <a:t>Definiše se izrazom:</a:t>
                </a:r>
              </a:p>
              <a:p>
                <a:pPr marL="548640" indent="-411480" algn="ctr" eaLnBrk="1" fontAlgn="auto" hangingPunct="1">
                  <a:lnSpc>
                    <a:spcPct val="150000"/>
                  </a:lnSpc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99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99"/>
                        </a:solidFill>
                        <a:latin typeface="Cambria Math"/>
                      </a:rPr>
                      <m:t>𝟏𝟎</m:t>
                    </m:r>
                    <m:func>
                      <m:funcPr>
                        <m:ctrlPr>
                          <a:rPr lang="en-US" sz="4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f>
                          <m:fPr>
                            <m:type m:val="lin"/>
                            <m:ctrlPr>
                              <a:rPr lang="en-US" sz="4400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𝑰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4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sr-Latn-CS" sz="4400" dirty="0"/>
                  <a:t>(dB)</a:t>
                </a:r>
              </a:p>
              <a:p>
                <a:pPr marL="777240" lvl="1" indent="-411480">
                  <a:lnSpc>
                    <a:spcPct val="150000"/>
                  </a:lnSpc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sr-Latn-CS" sz="2800" dirty="0"/>
                  <a:t>I- intenzitet zvuka</a:t>
                </a:r>
                <a:r>
                  <a:rPr lang="en-US" sz="2800" dirty="0"/>
                  <a:t>;</a:t>
                </a:r>
                <a:endParaRPr lang="sr-Latn-CS" sz="2800" dirty="0"/>
              </a:p>
              <a:p>
                <a:pPr marL="777240" lvl="1" indent="-411480">
                  <a:lnSpc>
                    <a:spcPct val="150000"/>
                  </a:lnSpc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sr-Latn-CS" sz="2800" dirty="0"/>
                  <a:t>I</a:t>
                </a:r>
                <a:r>
                  <a:rPr lang="en-US" sz="2800" baseline="-25000" dirty="0"/>
                  <a:t>o</a:t>
                </a:r>
                <a:r>
                  <a:rPr lang="sr-Latn-CS" sz="2800" dirty="0"/>
                  <a:t>- referentni intenzitet zvuka</a:t>
                </a:r>
                <a:r>
                  <a:rPr lang="en-US" sz="2800" dirty="0"/>
                  <a:t>.</a:t>
                </a:r>
              </a:p>
              <a:p>
                <a:pPr marL="548640" indent="-41148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Char char="•"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563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NIVO INTENZITETA ZVUKA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6241F4-2C67-9269-168B-06F5EE3A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94717"/>
            <a:ext cx="2628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69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458200" cy="5638800"/>
              </a:xfrm>
            </p:spPr>
            <p:txBody>
              <a:bodyPr rtlCol="0">
                <a:normAutofit/>
              </a:bodyPr>
              <a:lstStyle/>
              <a:p>
                <a:pPr marL="548640" indent="-411480" eaLnBrk="1" fontAlgn="auto" hangingPunct="1">
                  <a:lnSpc>
                    <a:spcPct val="11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sr-Latn-C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</a:t>
                </a:r>
                <a:r>
                  <a:rPr lang="sr-Latn-C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NIVO ZVUČNOG PRITISKA</a:t>
                </a:r>
              </a:p>
              <a:p>
                <a:pPr marL="548640" indent="-411480" eaLnBrk="1" fontAlgn="auto" hangingPunct="1">
                  <a:lnSpc>
                    <a:spcPct val="150000"/>
                  </a:lnSpc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Char char="•"/>
                  <a:defRPr/>
                </a:pPr>
                <a:r>
                  <a:rPr lang="sr-Latn-CS" sz="2800" dirty="0"/>
                  <a:t>Definiše se izrazom:</a:t>
                </a:r>
              </a:p>
              <a:p>
                <a:pPr marL="548640" indent="-411480" algn="ctr">
                  <a:lnSpc>
                    <a:spcPct val="150000"/>
                  </a:lnSpc>
                  <a:buClr>
                    <a:schemeClr val="tx1">
                      <a:shade val="95000"/>
                    </a:schemeClr>
                  </a:buClr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n-US" sz="4400" b="1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99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latin typeface="Cambria Math"/>
                      </a:rPr>
                      <m:t>𝟎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srgbClr val="000099"/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f>
                          <m:fPr>
                            <m:type m:val="lin"/>
                            <m:ctrlPr>
                              <a:rPr lang="en-US" sz="4400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sr-Latn-CS" sz="4400" dirty="0"/>
                  <a:t>(dB)</a:t>
                </a:r>
              </a:p>
              <a:p>
                <a:pPr marL="777240" lvl="1" indent="-411480">
                  <a:lnSpc>
                    <a:spcPct val="150000"/>
                  </a:lnSpc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en-US" sz="2800" dirty="0"/>
                  <a:t>p </a:t>
                </a:r>
                <a:r>
                  <a:rPr lang="sr-Latn-CS" sz="2800" dirty="0"/>
                  <a:t>- zvučni pritisak</a:t>
                </a:r>
                <a:r>
                  <a:rPr lang="en-US" sz="2800" dirty="0"/>
                  <a:t>;</a:t>
                </a:r>
                <a:endParaRPr lang="sr-Latn-CS" sz="2800" dirty="0"/>
              </a:p>
              <a:p>
                <a:pPr marL="777240" lvl="1" indent="-411480">
                  <a:lnSpc>
                    <a:spcPct val="150000"/>
                  </a:lnSpc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sr-Latn-CS" sz="2800" dirty="0"/>
                  <a:t>p</a:t>
                </a:r>
                <a:r>
                  <a:rPr lang="sr-Latn-CS" sz="2800" baseline="-25000" dirty="0"/>
                  <a:t>₀</a:t>
                </a:r>
                <a:r>
                  <a:rPr lang="sr-Latn-CS" sz="2800" dirty="0"/>
                  <a:t>- referentni zvučni pritisak, koji prema dogovoru ima vrednost p₀=2x10⁻⁵ (Pa), što odgovara pragu čujnosti pri frekvenciji zvuka od 1 KHz</a:t>
                </a:r>
                <a:r>
                  <a:rPr lang="en-US" sz="2800" dirty="0"/>
                  <a:t>.</a:t>
                </a:r>
                <a:endParaRPr lang="sr-Latn-CS" sz="2800" dirty="0"/>
              </a:p>
              <a:p>
                <a:pPr marL="548640" indent="-41148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Arial" pitchFamily="34" charset="0"/>
                  <a:buChar char="•"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458200" cy="5638800"/>
              </a:xfrm>
              <a:blipFill>
                <a:blip r:embed="rId2"/>
                <a:stretch>
                  <a:fillRect l="-288" t="-1189" r="-172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679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077200" cy="49530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sr-Latn-CS" sz="3100" dirty="0"/>
                  <a:t>Definisan je izrazom:</a:t>
                </a:r>
                <a:endParaRPr lang="en-US" sz="3100" dirty="0"/>
              </a:p>
              <a:p>
                <a:pPr algn="ctr" eaLnBrk="1" hangingPunct="1">
                  <a:lnSpc>
                    <a:spcPct val="160000"/>
                  </a:lnSpc>
                  <a:spcBef>
                    <a:spcPts val="1800"/>
                  </a:spcBef>
                  <a:spcAft>
                    <a:spcPts val="1200"/>
                  </a:spcAft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𝜦</m:t>
                    </m:r>
                    <m:r>
                      <a:rPr lang="en-US" sz="48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𝑪</m:t>
                    </m:r>
                    <m:func>
                      <m:funcPr>
                        <m:ctrlPr>
                          <a:rPr lang="en-US" sz="48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𝐥𝐨𝐠</m:t>
                        </m:r>
                      </m:fName>
                      <m:e>
                        <m:f>
                          <m:fPr>
                            <m:type m:val="lin"/>
                            <m:ctrlPr>
                              <a:rPr lang="en-US" sz="4800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8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48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sr-Latn-CS" sz="4800" dirty="0"/>
                  <a:t>(fon)</a:t>
                </a:r>
              </a:p>
              <a:p>
                <a:pPr lvl="1">
                  <a:lnSpc>
                    <a:spcPct val="16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sr-Latn-CS" sz="3100" dirty="0"/>
                  <a:t>C- konstanta</a:t>
                </a:r>
              </a:p>
              <a:p>
                <a:pPr lvl="1">
                  <a:lnSpc>
                    <a:spcPct val="16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en-US" sz="3100" dirty="0"/>
                  <a:t>p </a:t>
                </a:r>
                <a:r>
                  <a:rPr lang="sr-Latn-CS" sz="3100" dirty="0"/>
                  <a:t>- zvučni pritisak</a:t>
                </a:r>
              </a:p>
              <a:p>
                <a:pPr lvl="1">
                  <a:lnSpc>
                    <a:spcPct val="16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sr-Latn-CS" sz="3100" dirty="0"/>
                  <a:t>p₀-referentni zvučni pritisak</a:t>
                </a:r>
                <a:endParaRPr lang="en-US" sz="3100" dirty="0"/>
              </a:p>
              <a:p>
                <a:pPr lvl="1">
                  <a:spcBef>
                    <a:spcPct val="0"/>
                  </a:spcBef>
                  <a:buFont typeface="Arial" charset="0"/>
                  <a:buNone/>
                </a:pPr>
                <a:endParaRPr lang="en-US" sz="2800" dirty="0"/>
              </a:p>
              <a:p>
                <a:pPr lvl="1">
                  <a:spcBef>
                    <a:spcPct val="0"/>
                  </a:spcBef>
                  <a:buFont typeface="Arial" charset="0"/>
                  <a:buNone/>
                </a:pPr>
                <a:endParaRPr lang="sr-Latn-CS" sz="2800" dirty="0"/>
              </a:p>
              <a:p>
                <a:pPr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sr-Latn-CS" dirty="0"/>
              </a:p>
            </p:txBody>
          </p:sp>
        </mc:Choice>
        <mc:Fallback xmlns="">
          <p:sp>
            <p:nvSpPr>
              <p:cNvPr id="327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077200" cy="495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NIVO JAČINE ZVUKA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357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562600"/>
          </a:xfrm>
        </p:spPr>
        <p:txBody>
          <a:bodyPr>
            <a:noAutofit/>
          </a:bodyPr>
          <a:lstStyle/>
          <a:p>
            <a:pPr marL="548640" indent="-411480" algn="just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sr-Latn-CS" sz="2600" dirty="0"/>
              <a:t>Ovim analizatorom se registruju položaj,</a:t>
            </a:r>
            <a:r>
              <a:rPr lang="en-US" sz="2600" dirty="0"/>
              <a:t> </a:t>
            </a:r>
            <a:r>
              <a:rPr lang="sr-Latn-CS" sz="2600" dirty="0"/>
              <a:t>intenzitet  dodira, pritisak, temperatura i vibracije</a:t>
            </a:r>
            <a:r>
              <a:rPr lang="en-US" sz="2600" dirty="0"/>
              <a:t>;</a:t>
            </a:r>
            <a:endParaRPr lang="sr-Latn-CS" sz="2600" dirty="0"/>
          </a:p>
          <a:p>
            <a:pPr marL="548640" indent="-411480" algn="just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sr-Latn-CS" sz="2600" dirty="0"/>
              <a:t>Intenzitet dodira zavisi od dela tela, starosti, klimatskih uslova, vlage, vetra i toplote</a:t>
            </a:r>
            <a:r>
              <a:rPr lang="en-US" sz="2600" dirty="0"/>
              <a:t>;</a:t>
            </a:r>
            <a:endParaRPr lang="sr-Latn-CS" sz="2600" dirty="0"/>
          </a:p>
          <a:p>
            <a:pPr marL="548640" indent="-411480" algn="just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sr-Latn-CS" sz="2600" dirty="0"/>
              <a:t>Osećaj bola je uslovljen dejstvom na površinu kože raznih agenasa (mehaničkih, toplotnih, hemijskih, električnih i sl.) koji su iznad praga bola</a:t>
            </a:r>
            <a:r>
              <a:rPr lang="en-US" sz="2600" dirty="0"/>
              <a:t>;</a:t>
            </a:r>
            <a:endParaRPr lang="sr-Latn-CS" sz="2600" dirty="0"/>
          </a:p>
          <a:p>
            <a:pPr marL="548640" indent="-411480" algn="just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sr-Latn-CS" sz="2600" dirty="0"/>
              <a:t>Osećaj temperature je u vezi sa osećajem bola usled toplotnog dejstva (14⁰ neprijatno hladno, 35⁰ neprijatno toplo)</a:t>
            </a:r>
            <a:r>
              <a:rPr lang="en-US" sz="2600" dirty="0"/>
              <a:t>;</a:t>
            </a:r>
            <a:endParaRPr lang="sr-Latn-CS" sz="2600" dirty="0"/>
          </a:p>
          <a:p>
            <a:pPr marL="548640" indent="-411480" algn="just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sr-Latn-CS" sz="2600" dirty="0"/>
              <a:t>Taktilne vibracije mogu biti podkritične (osećaj takta-impulsa) i nadkritične (vibracioni osećaj impulsa)</a:t>
            </a:r>
            <a:r>
              <a:rPr lang="en-US" sz="2600" dirty="0"/>
              <a:t>.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09113"/>
            <a:ext cx="8229600" cy="685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 DODIRA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394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284716"/>
              </p:ext>
            </p:extLst>
          </p:nvPr>
        </p:nvGraphicFramePr>
        <p:xfrm>
          <a:off x="8878" y="1163680"/>
          <a:ext cx="9144000" cy="5816240"/>
        </p:xfrm>
        <a:graphic>
          <a:graphicData uri="http://schemas.openxmlformats.org/drawingml/2006/table">
            <a:tbl>
              <a:tblPr/>
              <a:tblGrid>
                <a:gridCol w="448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72754"/>
                          </a:solidFill>
                          <a:effectLst/>
                          <a:latin typeface="+mn-lt"/>
                          <a:cs typeface="Arial" charset="0"/>
                        </a:rPr>
                        <a:t>PREDNOSTI ANALIZATORA VIDA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7275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72754"/>
                          </a:solidFill>
                          <a:effectLst/>
                          <a:latin typeface="+mn-lt"/>
                          <a:cs typeface="Arial" charset="0"/>
                        </a:rPr>
                        <a:t>PREDNOSTI ANALIZATORA SLUHA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77275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SLOŽENA PORUKA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JEDNOSTAVNA PORUKA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DUGA PORUKA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KRATKA PORUKA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PORUKA POTREBNA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sr-Latn-C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ZA KASNIJE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PORUKA NEPOTREBNA  ZA KASNIJE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PORUKA VEZANA ZA MESTO U PROSTORU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PORUKA VEZANA ZA DOGAĐAJE U VREMENU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PORUKA ZA POSREDNU AKCIJU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PORUKA ZA NEPOSREDNU AKCIJU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PREOPTEREĆENO ČULO SLUHA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PREOPTEREĆENO ČULO  VIDA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BUČNO MESTO PRIJEMA INF.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SVETLO ILI MRAČNO MESTO PRIJEMA INF.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POSAO KOJI ZAHTEVA RELATIVNO MIROVANJE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POSAO KOJI ZAHTEVA KRETANJE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86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sr-Latn-CS" sz="32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UPOREĐIVANJE ČULA VIDA I SLUHA </a:t>
            </a:r>
            <a:endParaRPr lang="en-US" sz="32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086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44136"/>
            <a:ext cx="8229600" cy="762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002060"/>
                </a:solidFill>
              </a:rPr>
              <a:t>INDIKATORI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867400"/>
          </a:xfrm>
        </p:spPr>
        <p:txBody>
          <a:bodyPr>
            <a:normAutofit/>
          </a:bodyPr>
          <a:lstStyle/>
          <a:p>
            <a:pPr marL="593725" indent="-457200" algn="just" eaLnBrk="1" hangingPunct="1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</a:pPr>
            <a:r>
              <a:rPr lang="sr-Latn-CS" sz="2600" dirty="0"/>
              <a:t>Informacije primamo čulima, a prikazujemo indikatorima, koji mogu biti vizu</a:t>
            </a:r>
            <a:r>
              <a:rPr lang="en-US" sz="2600" dirty="0"/>
              <a:t>e</a:t>
            </a:r>
            <a:r>
              <a:rPr lang="sr-Latn-CS" sz="2600" dirty="0"/>
              <a:t>lni, auditivni i ređe, taktilni</a:t>
            </a:r>
            <a:r>
              <a:rPr lang="en-US" sz="2600" dirty="0"/>
              <a:t>.</a:t>
            </a:r>
          </a:p>
          <a:p>
            <a:pPr marL="593725" indent="-457200" algn="just" eaLnBrk="1" hangingPunct="1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</a:pPr>
            <a:r>
              <a:rPr lang="sr-Latn-CS" sz="2600" dirty="0"/>
              <a:t>Izbor vrste indikatora zavisi od:</a:t>
            </a:r>
          </a:p>
          <a:p>
            <a:pPr marL="776288" lvl="1" indent="-41116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sr-Latn-CS" sz="2400" dirty="0"/>
              <a:t>Čulnog organa koji će biti korišćen</a:t>
            </a:r>
            <a:r>
              <a:rPr lang="en-US" sz="2400" dirty="0"/>
              <a:t>;</a:t>
            </a:r>
            <a:endParaRPr lang="sr-Latn-CS" sz="2400" dirty="0"/>
          </a:p>
          <a:p>
            <a:pPr marL="776288" lvl="1" indent="-41116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sr-Latn-CS" sz="2400" dirty="0"/>
              <a:t>Angažovanosti i opterećenosti čulnog organa</a:t>
            </a:r>
            <a:r>
              <a:rPr lang="en-US" sz="2400" dirty="0"/>
              <a:t>;</a:t>
            </a:r>
            <a:endParaRPr lang="sr-Latn-CS" sz="2400" dirty="0"/>
          </a:p>
          <a:p>
            <a:pPr marL="776288" lvl="1" indent="-41116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sr-Latn-CS" sz="2400" dirty="0"/>
              <a:t>Oblika indikatora i njegove pogodnosti za predstavljanje date informacije</a:t>
            </a:r>
            <a:r>
              <a:rPr lang="en-US" sz="2400" dirty="0"/>
              <a:t>;</a:t>
            </a:r>
            <a:endParaRPr lang="sr-Latn-CS" sz="2400" dirty="0"/>
          </a:p>
          <a:p>
            <a:pPr marL="776288" lvl="1" indent="-41116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sr-Latn-CS" sz="2400" dirty="0"/>
              <a:t>Potrebne tačnosti</a:t>
            </a:r>
            <a:r>
              <a:rPr lang="en-US" sz="2400" dirty="0"/>
              <a:t>;</a:t>
            </a:r>
            <a:endParaRPr lang="sr-Latn-CS" sz="2400" dirty="0"/>
          </a:p>
          <a:p>
            <a:pPr marL="776288" lvl="1" indent="-41116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sr-Latn-CS" sz="2400" dirty="0"/>
              <a:t>Uticaja okoline</a:t>
            </a:r>
            <a:r>
              <a:rPr lang="en-US" sz="2400" dirty="0"/>
              <a:t>.</a:t>
            </a:r>
          </a:p>
          <a:p>
            <a:pPr marL="593725" indent="-457200" algn="just">
              <a:buClr>
                <a:srgbClr val="C00000"/>
              </a:buClr>
            </a:pPr>
            <a:r>
              <a:rPr lang="sr-Latn-CS" sz="2800" dirty="0"/>
              <a:t>Najčešće su u upotrebi vizu</a:t>
            </a:r>
            <a:r>
              <a:rPr lang="en-US" sz="2800" dirty="0"/>
              <a:t>e</a:t>
            </a:r>
            <a:r>
              <a:rPr lang="sr-Latn-CS" sz="2800" dirty="0"/>
              <a:t>lni indikatori koji se sreću</a:t>
            </a:r>
            <a:r>
              <a:rPr lang="en-US" sz="2800" dirty="0"/>
              <a:t> </a:t>
            </a:r>
            <a:r>
              <a:rPr lang="sr-Latn-CS" sz="2800" dirty="0"/>
              <a:t>u</a:t>
            </a:r>
            <a:r>
              <a:rPr lang="en-US" sz="2800" dirty="0"/>
              <a:t> </a:t>
            </a:r>
            <a:r>
              <a:rPr lang="sr-Latn-CS" sz="2800" dirty="0"/>
              <a:t>obliku prikaznih ploča ili grafičkih ekrana.</a:t>
            </a:r>
            <a:endParaRPr lang="en-US" sz="2800" dirty="0"/>
          </a:p>
          <a:p>
            <a:pPr marL="547688" indent="-411163" algn="just" eaLnBrk="1" hangingPunct="1">
              <a:buClr>
                <a:srgbClr val="C00000"/>
              </a:buClr>
              <a:buFont typeface="Wingdings" pitchFamily="2" charset="2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96349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sr-Latn-CS" sz="3200" b="1" dirty="0">
                <a:solidFill>
                  <a:srgbClr val="000099"/>
                </a:solidFill>
              </a:rPr>
              <a:t>Prikazne ploče </a:t>
            </a:r>
            <a:r>
              <a:rPr lang="sr-Latn-CS" sz="3200" dirty="0"/>
              <a:t>moraju omogućiti: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600" dirty="0"/>
              <a:t>j</a:t>
            </a:r>
            <a:r>
              <a:rPr lang="sr-Latn-CS" sz="2600" dirty="0"/>
              <a:t>asno predstavljanje funkcionalno-tehničke strukture objekta upravljanja uz pomoć količine informacija koja operat</a:t>
            </a:r>
            <a:r>
              <a:rPr lang="en-US" sz="2600" dirty="0"/>
              <a:t>e</a:t>
            </a:r>
            <a:r>
              <a:rPr lang="sr-Latn-CS" sz="2600" dirty="0"/>
              <a:t>ru omogućava izvršavanje zadataka upravljanja;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sr-Latn-CS" sz="2600" dirty="0"/>
              <a:t>održavanje funkcionalne povezanosti između svih elemenata upravljanog sistema;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600" dirty="0"/>
              <a:t>s</a:t>
            </a:r>
            <a:r>
              <a:rPr lang="sr-Latn-CS" sz="2600" dirty="0"/>
              <a:t>ignaliziranje n</a:t>
            </a:r>
            <a:r>
              <a:rPr lang="en-US" sz="2600" dirty="0"/>
              <a:t>e</a:t>
            </a:r>
            <a:r>
              <a:rPr lang="sr-Latn-CS" sz="2600" dirty="0"/>
              <a:t>standardnih stanja sistema;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600" dirty="0"/>
              <a:t>b</a:t>
            </a:r>
            <a:r>
              <a:rPr lang="sr-Latn-CS" sz="2600" dirty="0"/>
              <a:t>rzo otkrivanje havarija.</a:t>
            </a:r>
            <a:endParaRPr lang="sr-Latn-CS" sz="3000" dirty="0"/>
          </a:p>
        </p:txBody>
      </p:sp>
    </p:spTree>
    <p:extLst>
      <p:ext uri="{BB962C8B-B14F-4D97-AF65-F5344CB8AC3E}">
        <p14:creationId xmlns:p14="http://schemas.microsoft.com/office/powerpoint/2010/main" val="116509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762000"/>
            <a:ext cx="1905000" cy="190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494" y="1524001"/>
            <a:ext cx="8153400" cy="54864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sr-Latn-CS" sz="2600" dirty="0"/>
              <a:t>Razlikuju se </a:t>
            </a:r>
            <a:r>
              <a:rPr lang="en-US" sz="2600" b="1" dirty="0"/>
              <a:t>3</a:t>
            </a:r>
            <a:r>
              <a:rPr lang="en-US" sz="2600" dirty="0"/>
              <a:t> </a:t>
            </a:r>
            <a:r>
              <a:rPr lang="sr-Latn-CS" sz="2600" dirty="0"/>
              <a:t>vrste pamćenja:</a:t>
            </a:r>
          </a:p>
          <a:p>
            <a:pPr marL="742950" lvl="1" indent="-51435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sr-Latn-CS" sz="2200" b="1" dirty="0"/>
              <a:t>Kratkotrajno-trenutno</a:t>
            </a:r>
            <a:r>
              <a:rPr lang="sr-Latn-CS" sz="2200" dirty="0"/>
              <a:t> pamćenje (nekoliko sekundi);</a:t>
            </a:r>
          </a:p>
          <a:p>
            <a:pPr marL="742950" lvl="1" indent="-51435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sr-Latn-CS" sz="2200" b="1" dirty="0"/>
              <a:t>Operativno-privremeno</a:t>
            </a:r>
            <a:r>
              <a:rPr lang="sr-Latn-CS" sz="2200" dirty="0"/>
              <a:t> pamćenje (do nekoliko minuta);</a:t>
            </a:r>
          </a:p>
          <a:p>
            <a:pPr marL="742950" lvl="1" indent="-51435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sr-Latn-CS" sz="2200" b="1" dirty="0"/>
              <a:t>Dugotrajno pamćenje </a:t>
            </a:r>
            <a:r>
              <a:rPr lang="sr-Latn-CS" sz="2200" dirty="0"/>
              <a:t>(od jednog dana do 20 godina).</a:t>
            </a:r>
          </a:p>
          <a:p>
            <a:pPr marL="344488" indent="-344488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sr-Latn-CS" sz="2600" dirty="0"/>
              <a:t>Čovek ima 14-16 ∙10⁶ moždanih ćelija, a kako se u 1 sekundi može registrovati do 14 bit-a, sledi da je obim pamćenja oko 14 ∙10⁹ bit/s. </a:t>
            </a:r>
          </a:p>
          <a:p>
            <a:pPr marL="344488" indent="-344488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US" sz="2600" dirty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7494" y="457200"/>
            <a:ext cx="8229600" cy="7921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002060"/>
                </a:solidFill>
              </a:rPr>
              <a:t>PAMĆENJE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42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55626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sr-Latn-CS" sz="3200" b="1" dirty="0">
                <a:solidFill>
                  <a:srgbClr val="000099"/>
                </a:solidFill>
              </a:rPr>
              <a:t>Prikazne ploče </a:t>
            </a:r>
            <a:r>
              <a:rPr lang="sr-Latn-CS" sz="3200" dirty="0"/>
              <a:t>moraju: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arenR"/>
            </a:pPr>
            <a:r>
              <a:rPr lang="sr-Latn-CS" sz="2600" dirty="0"/>
              <a:t>sadržati samo one elemente koji su neophodni operat</a:t>
            </a:r>
            <a:r>
              <a:rPr lang="en-US" sz="2600" dirty="0"/>
              <a:t>e</a:t>
            </a:r>
            <a:r>
              <a:rPr lang="sr-Latn-CS" sz="2600" dirty="0"/>
              <a:t>ru za upravljanje sistemom;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arenR"/>
            </a:pPr>
            <a:r>
              <a:rPr lang="sr-Latn-CS" sz="2600" dirty="0"/>
              <a:t>biti odgovarajućih dimenzija, kako bi omogućili operat</a:t>
            </a:r>
            <a:r>
              <a:rPr lang="en-US" sz="2600" dirty="0"/>
              <a:t>e</a:t>
            </a:r>
            <a:r>
              <a:rPr lang="sr-Latn-CS" sz="2600" dirty="0"/>
              <a:t>ru sagledavanje svih informacija;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arenR"/>
            </a:pPr>
            <a:r>
              <a:rPr lang="sr-Latn-CS" sz="2600" dirty="0"/>
              <a:t>zadovoljiti princip usklađenosti između rasporeda elemenata na prikaznoj ploči i rasporeda upravjačkih komandi na pultu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738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an\Desktop\spacial-compatib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77"/>
            <a:ext cx="9144000" cy="32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FE7A2C-9D5A-F410-9207-2367C82445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1114"/>
            <a:ext cx="3936137" cy="2954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531690-0A59-4004-0B2B-D58561ED87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137" y="3233691"/>
            <a:ext cx="5207863" cy="34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68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sr-Latn-C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Grafički ekrani</a:t>
            </a:r>
          </a:p>
          <a:p>
            <a:pPr eaLnBrk="1" hangingPunct="1">
              <a:buFont typeface="Arial" charset="0"/>
              <a:buNone/>
            </a:pPr>
            <a:r>
              <a:rPr lang="sr-Latn-CS" sz="1000" b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sr-Latn-CS" sz="2800" b="1" dirty="0">
                <a:solidFill>
                  <a:srgbClr val="000099"/>
                </a:solidFill>
              </a:rPr>
              <a:t>Dimenzije ekrana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sr-Latn-CS" dirty="0"/>
              <a:t>Minimalna preporučena veličina matrične tačnosti iznosi 5x7 ili 7x9.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sr-Latn-CS" dirty="0"/>
              <a:t>Kad se tome dodaju potrebne 2 tačke za razmak zbog nagiba i jedne tačke između redova simbola, dobijamo da je potrebno 10 linija za simbol 5x7 i 12 linija za simbol 7x9.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sr-Latn-CS" dirty="0"/>
              <a:t>Širina okvira na ekranu takođe ima značaja, pri čemu je preporuka da on bude širine od 120 mm.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sr-Latn-CS" sz="2800" b="1" dirty="0">
                <a:solidFill>
                  <a:srgbClr val="000099"/>
                </a:solidFill>
              </a:rPr>
              <a:t>Dimenzije simbola na ekranu </a:t>
            </a:r>
            <a:endParaRPr lang="en-US" sz="2800" b="1" dirty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600"/>
              </a:spcBef>
              <a:buNone/>
            </a:pPr>
            <a:r>
              <a:rPr lang="sr-Latn-CS" sz="2800" dirty="0"/>
              <a:t>Visina simbola na grafičkom </a:t>
            </a:r>
            <a:r>
              <a:rPr lang="en-US" sz="2800" dirty="0" err="1"/>
              <a:t>ekran</a:t>
            </a:r>
            <a:r>
              <a:rPr lang="sr-Latn-CS" sz="2800" dirty="0"/>
              <a:t>u</a:t>
            </a:r>
            <a:r>
              <a:rPr lang="en-US" sz="2800" dirty="0"/>
              <a:t> z</a:t>
            </a:r>
            <a:r>
              <a:rPr lang="sr-Latn-CS" sz="2800" dirty="0"/>
              <a:t>avisi od:</a:t>
            </a:r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</a:pPr>
            <a:r>
              <a:rPr lang="sr-Latn-CS" sz="2800" dirty="0"/>
              <a:t>rastojanja posmatranja, </a:t>
            </a:r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</a:pPr>
            <a:r>
              <a:rPr lang="sr-Latn-CS" sz="2800" dirty="0"/>
              <a:t>kontrasta između simbola i pozadine, </a:t>
            </a:r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</a:pPr>
            <a:r>
              <a:rPr lang="sr-Latn-CS" sz="2800" dirty="0"/>
              <a:t>osvetljenosti simbola i </a:t>
            </a:r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</a:pPr>
            <a:r>
              <a:rPr lang="sr-Latn-CS" sz="2800" dirty="0"/>
              <a:t>oštrine vida operatora.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sr-Latn-CS" sz="2800" dirty="0"/>
              <a:t>Preporučene vrednosti za rastojanje ekrana od očiju je 350-700mm.</a:t>
            </a:r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</a:pPr>
            <a:r>
              <a:rPr lang="sr-Latn-CS" sz="2800" dirty="0"/>
              <a:t>Visina simbola zavisi od razdaljine posmatranja </a:t>
            </a:r>
            <a:r>
              <a:rPr lang="sr-Latn-CS" sz="2800" dirty="0">
                <a:solidFill>
                  <a:srgbClr val="FF0000"/>
                </a:solidFill>
              </a:rPr>
              <a:t>(videti sl. 26.</a:t>
            </a:r>
            <a:r>
              <a:rPr lang="en-US" sz="2800" dirty="0">
                <a:solidFill>
                  <a:srgbClr val="FF0000"/>
                </a:solidFill>
              </a:rPr>
              <a:t>, str. 115</a:t>
            </a:r>
            <a:r>
              <a:rPr lang="sr-Latn-CS" sz="2800" dirty="0">
                <a:solidFill>
                  <a:srgbClr val="FF0000"/>
                </a:solidFill>
              </a:rPr>
              <a:t>)</a:t>
            </a:r>
            <a:endParaRPr lang="sr-Latn-CS" b="1" dirty="0">
              <a:solidFill>
                <a:srgbClr val="FF0000"/>
              </a:solidFill>
            </a:endParaRPr>
          </a:p>
          <a:p>
            <a:pPr eaLnBrk="1" hangingPunct="1"/>
            <a:endParaRPr lang="en-US" sz="3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sr-Latn-CS" sz="2800" b="1" dirty="0">
                <a:solidFill>
                  <a:srgbClr val="000099"/>
                </a:solidFill>
              </a:rPr>
              <a:t>Osvetljenost ekrana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sr-Latn-CS" sz="2800" dirty="0"/>
              <a:t>Neophodno je izbeći pojavu reflektovanja osvetljenosti okoline sa ekrana ili pojavu bljeska.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sr-Latn-CS" sz="2800" dirty="0"/>
              <a:t>U raznim standardima su određeni nivoi osvetljenosti okoline radnih mesta sa videoterminalima u opsegu od 300-500 lx ili niže.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sr-Latn-CS" sz="2800" dirty="0"/>
              <a:t>Neophodno je takođe voditi računa o usaglašenosti između nivoa osvetljenosti, kontrasta i refleksije sa ekrana.</a:t>
            </a:r>
          </a:p>
          <a:p>
            <a:pPr eaLnBrk="1" hangingPunct="1"/>
            <a:endParaRPr lang="en-US" sz="3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sr-Latn-CS" sz="2800" b="1" dirty="0">
                <a:solidFill>
                  <a:srgbClr val="000099"/>
                </a:solidFill>
              </a:rPr>
              <a:t>Sjajnost ekrana 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2800" dirty="0"/>
              <a:t>Preporučena sjajnost u tamnijim prostorijama </a:t>
            </a:r>
            <a:r>
              <a:rPr lang="en-US" sz="2800" dirty="0"/>
              <a:t>je </a:t>
            </a:r>
            <a:r>
              <a:rPr lang="sr-Latn-CS" sz="2800" dirty="0"/>
              <a:t>od 25-65 cd/m</a:t>
            </a:r>
            <a:r>
              <a:rPr lang="sr-Latn-CS" sz="2800" baseline="50000" dirty="0"/>
              <a:t>2</a:t>
            </a:r>
            <a:r>
              <a:rPr lang="sr-Latn-CS" sz="2800" dirty="0"/>
              <a:t>, dok za razlikovanje manjih detalja sjajnost ne sme biti manja od 100 cd/m</a:t>
            </a:r>
            <a:r>
              <a:rPr lang="sr-Latn-CS" sz="2800" baseline="50000" dirty="0"/>
              <a:t>2</a:t>
            </a:r>
            <a:r>
              <a:rPr lang="sr-Latn-CS" sz="2800" dirty="0"/>
              <a:t>.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2800" dirty="0"/>
              <a:t>Grandjean preporučuje da simboli imaju sjajnost od 1-84 cd/m</a:t>
            </a:r>
            <a:r>
              <a:rPr lang="sr-Latn-CS" sz="2800" baseline="50000" dirty="0"/>
              <a:t>2</a:t>
            </a:r>
            <a:r>
              <a:rPr lang="sr-Latn-CS" sz="2800" dirty="0"/>
              <a:t>, a pozadina ekrana u normalno osvetljenoj prostoriji od 1-11 cd/m</a:t>
            </a:r>
            <a:r>
              <a:rPr lang="sr-Latn-CS" sz="2800" baseline="50000" dirty="0"/>
              <a:t>2</a:t>
            </a:r>
            <a:r>
              <a:rPr lang="sr-Latn-CS" sz="2800" dirty="0"/>
              <a:t>.</a:t>
            </a:r>
          </a:p>
          <a:p>
            <a:pPr marL="284163" indent="-225425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715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r>
              <a:rPr lang="sr-Latn-C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Kontrast između ekrana i simbola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sr-Latn-CS" dirty="0"/>
              <a:t>Preporučene vrednosti kontrasta se kreću od 2:1 do 30:1, zavisno od istraživača.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sr-Latn-CS" dirty="0"/>
              <a:t>Najprihvatljiviji odnos je 10:1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sr-Latn-CS" dirty="0"/>
              <a:t>Maksimalno dozvoljeni odnos pri osvetljenosti od 500 lx ne sme biti veći od 20:1.</a:t>
            </a:r>
            <a:endParaRPr lang="en-US" dirty="0"/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None/>
            </a:pPr>
            <a:r>
              <a:rPr lang="sr-Latn-CS" dirty="0"/>
              <a:t>Postoje 2 načina predstavljanja informacija na ekranu: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AutoNum type="arabicPeriod"/>
            </a:pPr>
            <a:r>
              <a:rPr lang="sr-Latn-CS" sz="2400" b="1" dirty="0"/>
              <a:t>Pozitivno predstavljanje </a:t>
            </a:r>
            <a:r>
              <a:rPr lang="sr-Latn-CS" sz="2400" dirty="0"/>
              <a:t>(negativan kontrast, crni simboli na beloj pozadini)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AutoNum type="arabicPeriod"/>
            </a:pPr>
            <a:r>
              <a:rPr lang="sr-Latn-CS" sz="2400" b="1" dirty="0"/>
              <a:t>Negativno predstavljanje </a:t>
            </a:r>
            <a:r>
              <a:rPr lang="sr-Latn-CS" sz="2400" dirty="0"/>
              <a:t>(pozitivan kontrast, beli simboli na crnoj podlozi)</a:t>
            </a:r>
          </a:p>
          <a:p>
            <a:pPr eaLnBrk="1" hangingPunct="1">
              <a:lnSpc>
                <a:spcPct val="90000"/>
              </a:lnSpc>
            </a:pPr>
            <a:endParaRPr lang="sr-Latn-CS" sz="3000" dirty="0"/>
          </a:p>
          <a:p>
            <a:pPr eaLnBrk="1" hangingPunct="1">
              <a:lnSpc>
                <a:spcPct val="90000"/>
              </a:lnSpc>
            </a:pPr>
            <a:endParaRPr lang="en-US" sz="3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sr-Latn-C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Kontrast između ekrana i simbola</a:t>
            </a:r>
          </a:p>
          <a:p>
            <a:pPr algn="just" eaLnBrk="1" hangingPunct="1">
              <a:spcBef>
                <a:spcPts val="600"/>
              </a:spcBef>
            </a:pPr>
            <a:r>
              <a:rPr lang="sr-Latn-CS" sz="2800" dirty="0"/>
              <a:t>Prema istraživanjima, </a:t>
            </a:r>
            <a:r>
              <a:rPr lang="sr-Latn-CS" sz="2800" b="1" dirty="0"/>
              <a:t>negativni kontrast je sa ergonomskog aspekta bolji od pozitivnog </a:t>
            </a:r>
            <a:r>
              <a:rPr lang="sr-Latn-CS" sz="2800" dirty="0"/>
              <a:t>i to iz sledećih razloga: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sr-Latn-CS" sz="2800" dirty="0"/>
              <a:t>Adaptacija oka je bolja, posebno kada se pogled prebacuje sa ekrana na papir</a:t>
            </a:r>
            <a:r>
              <a:rPr lang="en-US" sz="2800" dirty="0"/>
              <a:t>,</a:t>
            </a:r>
            <a:endParaRPr lang="sr-Latn-CS" sz="2800" dirty="0"/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sr-Latn-CS" sz="2800" dirty="0"/>
              <a:t>Smanjuje se osetljivost na neugodan sjaj u odnosu na svetliju okolinu</a:t>
            </a:r>
            <a:r>
              <a:rPr lang="en-US" sz="2800" dirty="0"/>
              <a:t>,</a:t>
            </a:r>
            <a:endParaRPr lang="sr-Latn-CS" sz="2800" dirty="0"/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sr-Latn-CS" sz="2800" dirty="0"/>
              <a:t>Izbegava se refleksija na ekranu</a:t>
            </a:r>
            <a:r>
              <a:rPr lang="en-US" sz="2800" dirty="0"/>
              <a:t>.</a:t>
            </a:r>
            <a:endParaRPr lang="sr-Latn-C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5867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r>
              <a:rPr lang="sr-Latn-CS" sz="3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Refleksija ekrana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charset="0"/>
              <a:buNone/>
            </a:pPr>
            <a:r>
              <a:rPr lang="sr-Latn-CS" dirty="0"/>
              <a:t>Refleksija sa ekrana otežava čitanje informacija</a:t>
            </a:r>
            <a:r>
              <a:rPr lang="en-US" dirty="0"/>
              <a:t>.</a:t>
            </a:r>
            <a:r>
              <a:rPr lang="sr-Latn-CS" dirty="0"/>
              <a:t>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charset="0"/>
              <a:buNone/>
            </a:pPr>
            <a:r>
              <a:rPr lang="sr-Latn-CS" dirty="0"/>
              <a:t>Postupci za smanjenje refleksije sa ekrana su: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sr-Latn-CS" sz="2400" dirty="0"/>
              <a:t>Pokrivanje prozora</a:t>
            </a:r>
            <a:r>
              <a:rPr lang="en-US" sz="2400" dirty="0"/>
              <a:t>,</a:t>
            </a:r>
            <a:endParaRPr lang="sr-Latn-CS" sz="2400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sr-Latn-CS" sz="2400" dirty="0"/>
              <a:t>Promena položaja izvora refleksije</a:t>
            </a:r>
            <a:r>
              <a:rPr lang="en-US" sz="2400" dirty="0"/>
              <a:t>,</a:t>
            </a:r>
            <a:endParaRPr lang="sr-Latn-CS" sz="2400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sr-Latn-CS" sz="2400" dirty="0"/>
              <a:t>Smanjivanje intenziteta osvetljenosti izvora</a:t>
            </a:r>
            <a:r>
              <a:rPr lang="en-US" sz="2400" dirty="0"/>
              <a:t>,</a:t>
            </a:r>
            <a:endParaRPr lang="sr-Latn-CS" sz="2400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sr-Latn-CS" sz="2400" dirty="0"/>
              <a:t>Korišćenje indirektnog osvetljenja</a:t>
            </a:r>
            <a:r>
              <a:rPr lang="en-US" sz="2400" dirty="0"/>
              <a:t>,</a:t>
            </a:r>
            <a:endParaRPr lang="sr-Latn-CS" sz="2400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sr-Latn-CS" sz="2400" dirty="0"/>
              <a:t>Pomeranje/naginjanje ekrana,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sr-Latn-CS" sz="2400" dirty="0"/>
              <a:t>Postavljanje radnog mesta između redova opšteg osvetljenja, ne direktno ispod</a:t>
            </a:r>
            <a:r>
              <a:rPr lang="en-US" sz="2400" dirty="0"/>
              <a:t>,</a:t>
            </a:r>
            <a:r>
              <a:rPr lang="sr-Latn-CS" sz="2400" dirty="0"/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sr-Latn-CS" sz="2400" dirty="0"/>
              <a:t>Postavljanje ekrana tako da nije licem okrenut prema prozoru</a:t>
            </a:r>
            <a:r>
              <a:rPr lang="en-US" sz="2400" dirty="0"/>
              <a:t>,</a:t>
            </a:r>
            <a:endParaRPr lang="sr-Latn-CS" sz="2400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sr-Latn-CS" sz="2400" dirty="0"/>
              <a:t>Korišćenje negativnog kontrasta</a:t>
            </a:r>
            <a:r>
              <a:rPr lang="en-US" sz="2400" dirty="0"/>
              <a:t>,</a:t>
            </a:r>
            <a:endParaRPr lang="sr-Latn-CS" sz="2400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sr-Latn-CS" sz="2400" dirty="0"/>
              <a:t>Primena antirefleksione</a:t>
            </a:r>
            <a:r>
              <a:rPr lang="en-US" sz="2400" dirty="0"/>
              <a:t> </a:t>
            </a:r>
            <a:r>
              <a:rPr lang="sr-Latn-CS" sz="2400" dirty="0"/>
              <a:t>obrade ekrana...</a:t>
            </a: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sr-Latn-C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Brzina osvežavanja ekrana</a:t>
            </a:r>
          </a:p>
          <a:p>
            <a:pPr marL="365760" indent="-256032" eaLnBrk="1" fontAlgn="auto" hangingPunct="1">
              <a:spcAft>
                <a:spcPts val="120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sr-Latn-CS" sz="1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dirty="0"/>
              <a:t>Kritična frekvencija treperenja zavisi od sjajnosti izvora.</a:t>
            </a:r>
          </a:p>
          <a:p>
            <a:pPr marL="344488" indent="-344488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dirty="0"/>
              <a:t>Sa povećanjem sjajnosti povećava se i kritična frekvencija treperenja.</a:t>
            </a:r>
          </a:p>
          <a:p>
            <a:pPr marL="344488" indent="-344488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dirty="0"/>
              <a:t>Kritična frekvencija treperenja zavisi i od ugaonih dimenzija simbola na ekranu.</a:t>
            </a:r>
          </a:p>
          <a:p>
            <a:pPr marL="344488" indent="-344488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dirty="0"/>
              <a:t>Sa povećanjem ugaonih dimenzija simbola povećava se i kritična frekvencija treperenja.</a:t>
            </a:r>
          </a:p>
          <a:p>
            <a:pPr marL="344488" indent="-344488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dirty="0"/>
              <a:t>Grandjean preporučuje kritičnu frekvenciju treperenja od 25 do 80 Hz</a:t>
            </a:r>
            <a:r>
              <a:rPr lang="en-US" dirty="0"/>
              <a:t>.</a:t>
            </a:r>
            <a:endParaRPr lang="sr-Latn-CS" sz="3000" dirty="0"/>
          </a:p>
          <a:p>
            <a:pPr marL="284163" indent="-225425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979" y="2209800"/>
            <a:ext cx="2971800" cy="1685197"/>
          </a:xfrm>
          <a:prstGeom prst="rect">
            <a:avLst/>
          </a:prstGeom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94190" y="1515203"/>
            <a:ext cx="8192609" cy="4961797"/>
          </a:xfrm>
        </p:spPr>
        <p:txBody>
          <a:bodyPr>
            <a:normAutofit/>
          </a:bodyPr>
          <a:lstStyle/>
          <a:p>
            <a:pPr marL="358775" indent="-358775">
              <a:lnSpc>
                <a:spcPct val="15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sr-Latn-CS" sz="2600" dirty="0"/>
              <a:t>Odlučivanje je proces odabiranja odgovarajuće alternative iz mnoštva datih alternativa.</a:t>
            </a:r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sr-Latn-CS" sz="2600" dirty="0"/>
              <a:t>Čovek odlučuje na sledeći način:</a:t>
            </a:r>
          </a:p>
          <a:p>
            <a:pPr marL="749300" indent="-2841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sr-Latn-CS" sz="2600" dirty="0"/>
              <a:t>Oslanja se na iskustva iz sličnih situacija;</a:t>
            </a:r>
          </a:p>
          <a:p>
            <a:pPr marL="749300" indent="-2841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sr-Latn-CS" sz="2600" dirty="0"/>
              <a:t>Koristi svoj mentalni model (zasnovan na fizičkom modelu procesa);</a:t>
            </a:r>
          </a:p>
          <a:p>
            <a:pPr marL="749300" indent="-2841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sr-Latn-CS" sz="2600" dirty="0"/>
              <a:t>Analizira situaciju, koristi logiku, racionalno odlučuje.</a:t>
            </a:r>
            <a:endParaRPr lang="sr-Latn-C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sr-Latn-C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002060"/>
                </a:solidFill>
              </a:rPr>
              <a:t>ODLUČIVANJE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7912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12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sr-Latn-C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Brzina osvežavanja ekrana</a:t>
            </a:r>
          </a:p>
          <a:p>
            <a:pPr marL="344488" indent="-344488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dirty="0"/>
              <a:t>Učestalo treperenje treba primenjivati samo za privlačenje pažnje operat</a:t>
            </a:r>
            <a:r>
              <a:rPr lang="en-US" dirty="0"/>
              <a:t>e</a:t>
            </a:r>
            <a:r>
              <a:rPr lang="sr-Latn-CS" dirty="0"/>
              <a:t>ra i to u sledećim granicama:</a:t>
            </a:r>
          </a:p>
          <a:p>
            <a:pPr marL="793750" indent="-388938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r-Latn-CS" dirty="0"/>
              <a:t>0,5-1 Hz za upozoravajuće signale</a:t>
            </a:r>
          </a:p>
          <a:p>
            <a:pPr marL="793750" indent="-388938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r-Latn-CS" dirty="0"/>
              <a:t>5-6 Hz za havarijske signale</a:t>
            </a:r>
          </a:p>
          <a:p>
            <a:pPr marL="344488" indent="-344488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dirty="0"/>
              <a:t>Broj istovremeno treptajućih signala ne treba da bude veći od 3.</a:t>
            </a:r>
          </a:p>
          <a:p>
            <a:pPr marL="344488" indent="-344488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dirty="0"/>
              <a:t>Poželjno je izbegavati treperenje konture signala koji je kodiran oblikom.</a:t>
            </a:r>
          </a:p>
          <a:p>
            <a:pPr marL="344488" indent="-34448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r-Latn-C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r-Latn-CS" sz="3000" dirty="0"/>
          </a:p>
          <a:p>
            <a:pPr marL="284163" indent="-225425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sr-Latn-C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Boje na ekranu</a:t>
            </a:r>
          </a:p>
          <a:p>
            <a:pPr marL="344488" indent="-344488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dirty="0"/>
              <a:t>U nekim standardima se mogu sresti preporuke da na videoterminalima treba najviše koristiti zelenu, žutu i narandžastu boju, dok ne treba koristiti zasićeno crvenu i plavu.</a:t>
            </a:r>
          </a:p>
          <a:p>
            <a:pPr marL="344488" indent="-344488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dirty="0"/>
              <a:t>Još uvek nema dovoljno obimnih i sveobuhvatnih istraživanja niti standarda koji precizno definišu upotrebu boja za prikazivanje informacija na videoterminalu.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r-Latn-CS" sz="3000" dirty="0"/>
          </a:p>
          <a:p>
            <a:pPr marL="284163" indent="-225425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3CA33-57B6-A350-EA50-7027464B3E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038600"/>
            <a:ext cx="54864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12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sr-Latn-CS" sz="3000" b="1" dirty="0">
                <a:solidFill>
                  <a:srgbClr val="000099"/>
                </a:solidFill>
              </a:rPr>
              <a:t>Elektromagnetna zračenja ekrana</a:t>
            </a:r>
          </a:p>
          <a:p>
            <a:pPr marL="344488" indent="-344488" algn="just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3000" dirty="0"/>
              <a:t>Kako se na savremenim videoterminalima više ne koriste katodne cevi, uglavnom su prisutna nejonizujuća zračenja koja potiču od elektronskih komponenata i oscilatornih kola.</a:t>
            </a:r>
          </a:p>
          <a:p>
            <a:pPr marL="344488" indent="-344488" algn="just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3000" dirty="0"/>
              <a:t>Iz brojnih eksperimentalnih rezultata se ne može zaključiti da su elektromagnetna zračenja sa videoterminala štetna po ljudski organizam, ali postoji sve veći broj istraživanja koja navode na zaključak da </a:t>
            </a:r>
            <a:r>
              <a:rPr lang="sr-Latn-CS" sz="3000" b="1" dirty="0"/>
              <a:t>kumulativno dejstvo elektromagnetnih zračenja može imati štetne uticaje po zdravlje ljudi</a:t>
            </a:r>
            <a:r>
              <a:rPr lang="sr-Latn-CS" sz="3000" dirty="0"/>
              <a:t>.</a:t>
            </a:r>
          </a:p>
          <a:p>
            <a:pPr marL="284163" indent="-225425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990600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r-Latn-CS" sz="6000" dirty="0"/>
              <a:t>HVALA NA PAŽNJI!</a:t>
            </a:r>
          </a:p>
          <a:p>
            <a:pPr marL="284163" indent="-225425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313"/>
            <a:ext cx="8382000" cy="5638800"/>
          </a:xfrm>
        </p:spPr>
        <p:txBody>
          <a:bodyPr>
            <a:normAutofit/>
          </a:bodyPr>
          <a:lstStyle/>
          <a:p>
            <a:pPr marL="650875" indent="-514350" eaLnBrk="1" hangingPunct="1">
              <a:buClr>
                <a:srgbClr val="000000"/>
              </a:buClr>
              <a:buFont typeface="+mj-lt"/>
              <a:buAutoNum type="arabicParenR"/>
            </a:pPr>
            <a:r>
              <a:rPr lang="sr-Latn-CS" sz="2600" dirty="0"/>
              <a:t>Identifikacija problema;</a:t>
            </a:r>
          </a:p>
          <a:p>
            <a:pPr marL="650875" indent="-514350" eaLnBrk="1" hangingPunct="1">
              <a:buClr>
                <a:srgbClr val="000000"/>
              </a:buClr>
              <a:buFont typeface="+mj-lt"/>
              <a:buAutoNum type="arabicParenR"/>
            </a:pPr>
            <a:r>
              <a:rPr lang="sr-Latn-CS" sz="2600" dirty="0"/>
              <a:t>Dijagnostifikovanje uzroka problema;</a:t>
            </a:r>
          </a:p>
          <a:p>
            <a:pPr marL="650875" indent="-514350" eaLnBrk="1" hangingPunct="1">
              <a:buClr>
                <a:srgbClr val="000000"/>
              </a:buClr>
              <a:buFont typeface="+mj-lt"/>
              <a:buAutoNum type="arabicParenR"/>
            </a:pPr>
            <a:r>
              <a:rPr lang="sr-Latn-CS" sz="2600" dirty="0"/>
              <a:t>Izbor postupka za rešavanje problema.</a:t>
            </a:r>
          </a:p>
          <a:p>
            <a:pPr marL="547688" indent="-411163" eaLnBrk="1" hangingPunct="1">
              <a:buClr>
                <a:srgbClr val="000000"/>
              </a:buClr>
              <a:buFont typeface="Arial" charset="0"/>
              <a:buChar char="•"/>
            </a:pPr>
            <a:endParaRPr lang="sr-Latn-CS" sz="800" dirty="0"/>
          </a:p>
          <a:p>
            <a:pPr marL="547688" indent="-411163" eaLnBrk="1" hangingPunct="1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sr-Latn-CS" sz="2600" b="1" dirty="0"/>
              <a:t>Kvalitet odluka </a:t>
            </a:r>
            <a:r>
              <a:rPr lang="sr-Latn-CS" sz="2600" dirty="0"/>
              <a:t>zavisi od mnogih faktora:</a:t>
            </a:r>
          </a:p>
          <a:p>
            <a:pPr marL="547688" indent="-411163"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sr-Latn-CS" sz="2600" dirty="0"/>
              <a:t>Organizacije rada (stepen osposobljenosti operat</a:t>
            </a:r>
            <a:r>
              <a:rPr lang="en-US" sz="2600" dirty="0"/>
              <a:t>e</a:t>
            </a:r>
            <a:r>
              <a:rPr lang="sr-Latn-CS" sz="2600" dirty="0"/>
              <a:t>ra, raspored elemanata radnog mesta, koordinacija među operat</a:t>
            </a:r>
            <a:r>
              <a:rPr lang="en-US" sz="2600" dirty="0"/>
              <a:t>e</a:t>
            </a:r>
            <a:r>
              <a:rPr lang="sr-Latn-CS" sz="2600" dirty="0"/>
              <a:t>rima);</a:t>
            </a:r>
          </a:p>
          <a:p>
            <a:pPr marL="547688" indent="-411163"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sr-Latn-CS" sz="2600" dirty="0"/>
              <a:t>Interakcije operat</a:t>
            </a:r>
            <a:r>
              <a:rPr lang="en-US" sz="2600" dirty="0"/>
              <a:t>e</a:t>
            </a:r>
            <a:r>
              <a:rPr lang="sr-Latn-CS" sz="2600" dirty="0"/>
              <a:t>r-mašina (informaciona usklađenost, automatizacija radnog mesta...);</a:t>
            </a:r>
          </a:p>
          <a:p>
            <a:pPr marL="547688" indent="-411163"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sr-Latn-CS" sz="2600" dirty="0"/>
              <a:t>Subjektivnih karakteristika operat</a:t>
            </a:r>
            <a:r>
              <a:rPr lang="en-US" sz="2600" dirty="0"/>
              <a:t>e</a:t>
            </a:r>
            <a:r>
              <a:rPr lang="sr-Latn-CS" sz="2600" dirty="0"/>
              <a:t>ra (sklonost riziku, prerano ili prekasno reagovanje...).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002060"/>
                </a:solidFill>
              </a:rPr>
              <a:t>KORACI U ODLUČIVANJU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85800"/>
            <a:ext cx="1981200" cy="24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961081"/>
              </p:ext>
            </p:extLst>
          </p:nvPr>
        </p:nvGraphicFramePr>
        <p:xfrm>
          <a:off x="0" y="762000"/>
          <a:ext cx="9144000" cy="6237231"/>
        </p:xfrm>
        <a:graphic>
          <a:graphicData uri="http://schemas.openxmlformats.org/drawingml/2006/table">
            <a:tbl>
              <a:tblPr/>
              <a:tblGrid>
                <a:gridCol w="200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6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cs typeface="Arial" charset="0"/>
                        </a:rPr>
                        <a:t>DEO PROCESA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cs typeface="Arial" charset="0"/>
                        </a:rPr>
                        <a:t>METODE REŠENJA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cs typeface="Arial" charset="0"/>
                        </a:rPr>
                        <a:t>PSIHIČKI PROCES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cs typeface="Arial" charset="0"/>
                        </a:rPr>
                        <a:t>OBLIK REŠENJA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OTKRIVANJE SIGNALA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INFORMACIONO PRETRAŽIVANJE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ANALIZA (RAZUMEVANJE)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SHVAĆEN ILI NESHVAĆEN SIGNAL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RASPOZNAVANJE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INFORMACIONO TRAŽENJE OBLIKA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ANALIZA (RAZUMEVANJE)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RASPOZNAT ILI NERASPOZNAT SIGNAL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IDENTIFIKACIJA SIGNALA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UPOREĐIVANJE SA MODELOM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ANALIZA  (DUG. I KRAT. PAMĆENJE)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ODLUKA O TIPU I OBLIKU SIGNALA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IDENTIFIKACIJA SITUACIJE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UPOREĐIVANJE SA KONCEPTUALNIM MODELOM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OPERATIVNO MIŠLJENJE (OBE VRSTE PAMĆENJA)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ODLUKA O REŠENJU SITUACIJE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IZBOR STRATEGIJE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UPOREĐIVANJE SA CILJEM I ALGORITMOM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DUGOTRAJNO I OPERATIVNO PAMĆENJE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PROGRAM DELATNOSTI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PLAN AKTIVNOSTI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UPOREĐIVANJE SA  RASPOL. RESURSIMA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OPERATIVNO MIŠLJENJE (OBE VRSTE PAMĆENJA)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OPERATIVNI PLAN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KONKRETNE AKCIJE/A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UPOREĐIVANJE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ULAZ-IZLAZ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OPERATIVNO MIŠLJENJE, PSIHOMOTORIKA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PLAN DOPUNSKIH AKCIJA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4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ANALIZA REALIZACIJE CILJA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UPOREĐIVANJE CILJA SA REALIZACIJOM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OPERATIVNO MIŠLJENJE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IZMENA STRATEGIJE ILI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ZAVRŠETAK DELATNOSTI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KARAKTERISTIKE PROCESA DONOŠENJA ODLUKE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05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572000" cy="3276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r-Latn-RS" sz="4400" b="1" dirty="0">
                <a:solidFill>
                  <a:schemeClr val="tx1"/>
                </a:solidFill>
              </a:rPr>
            </a:br>
            <a:br>
              <a:rPr lang="sr-Latn-RS" sz="4400" b="1" dirty="0">
                <a:solidFill>
                  <a:schemeClr val="tx1"/>
                </a:solidFill>
              </a:rPr>
            </a:br>
            <a:br>
              <a:rPr lang="sr-Latn-RS" sz="4400" b="1" dirty="0">
                <a:solidFill>
                  <a:schemeClr val="tx1"/>
                </a:solidFill>
              </a:rPr>
            </a:br>
            <a:br>
              <a:rPr lang="sr-Latn-RS" sz="4400" b="1" dirty="0">
                <a:solidFill>
                  <a:schemeClr val="tx1"/>
                </a:solidFill>
              </a:rPr>
            </a:br>
            <a:br>
              <a:rPr lang="sr-Latn-RS" sz="4400" b="1" dirty="0">
                <a:solidFill>
                  <a:schemeClr val="tx1"/>
                </a:solidFill>
              </a:rPr>
            </a:br>
            <a:br>
              <a:rPr lang="sr-Latn-RS" sz="4400" b="1" dirty="0">
                <a:solidFill>
                  <a:schemeClr val="tx1"/>
                </a:solidFill>
              </a:rPr>
            </a:br>
            <a:br>
              <a:rPr lang="sr-Latn-RS" sz="4400" b="1" dirty="0">
                <a:solidFill>
                  <a:schemeClr val="tx1"/>
                </a:solidFill>
              </a:rPr>
            </a:br>
            <a:br>
              <a:rPr lang="sr-Latn-R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PRIJEM I OBRADA INFORMACIJA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 </a:t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848231"/>
            <a:ext cx="5638800" cy="3770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575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6172200"/>
          </a:xfrm>
        </p:spPr>
        <p:txBody>
          <a:bodyPr>
            <a:normAutofit/>
          </a:bodyPr>
          <a:lstStyle/>
          <a:p>
            <a:pPr marL="547688" indent="-411163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960000"/>
              </a:buClr>
              <a:buFont typeface="Arial" charset="0"/>
              <a:buNone/>
            </a:pPr>
            <a:r>
              <a:rPr lang="sr-Latn-CS" sz="3200" b="1" i="1" dirty="0">
                <a:solidFill>
                  <a:srgbClr val="8A2E4E"/>
                </a:solidFill>
              </a:rPr>
              <a:t>Prijem i obrada informacija</a:t>
            </a:r>
            <a:endParaRPr lang="en-US" sz="3200" b="1" i="1" dirty="0">
              <a:solidFill>
                <a:srgbClr val="8A2E4E"/>
              </a:solidFill>
            </a:endParaRPr>
          </a:p>
          <a:p>
            <a:pPr marL="593725" indent="-457200">
              <a:spcBef>
                <a:spcPts val="1200"/>
              </a:spcBef>
              <a:spcAft>
                <a:spcPts val="1200"/>
              </a:spcAft>
              <a:buClr>
                <a:srgbClr val="960000"/>
              </a:buClr>
            </a:pPr>
            <a:r>
              <a:rPr lang="sr-Latn-CS" sz="2600" dirty="0"/>
              <a:t>Protok informacija se sastoji od:</a:t>
            </a:r>
          </a:p>
          <a:p>
            <a:pPr marL="547688" indent="-411163" eaLnBrk="1" hangingPunct="1">
              <a:buClr>
                <a:srgbClr val="960000"/>
              </a:buClr>
              <a:buFont typeface="Calibri" pitchFamily="34" charset="0"/>
              <a:buAutoNum type="arabicParenR"/>
            </a:pPr>
            <a:r>
              <a:rPr lang="sr-Latn-CS" sz="2600" b="1" dirty="0"/>
              <a:t>Prijema informacija </a:t>
            </a:r>
            <a:r>
              <a:rPr lang="sr-Latn-CS" sz="2600" dirty="0"/>
              <a:t>(vid, sluh, dodir, ukus i miris)</a:t>
            </a:r>
            <a:r>
              <a:rPr lang="en-US" sz="2600" dirty="0"/>
              <a:t>;</a:t>
            </a:r>
            <a:endParaRPr lang="sr-Latn-CS" sz="2600" dirty="0"/>
          </a:p>
          <a:p>
            <a:pPr marL="547688" indent="-411163" eaLnBrk="1" hangingPunct="1">
              <a:buClr>
                <a:srgbClr val="960000"/>
              </a:buClr>
              <a:buFont typeface="Calibri" pitchFamily="34" charset="0"/>
              <a:buAutoNum type="arabicParenR"/>
            </a:pPr>
            <a:r>
              <a:rPr lang="sr-Latn-CS" sz="2600" b="1" dirty="0"/>
              <a:t>Obrade informacija </a:t>
            </a:r>
            <a:r>
              <a:rPr lang="sr-Latn-CS" sz="2600" dirty="0"/>
              <a:t>(percepcija, kodiranje i dekodiranje, učenje, pamćenje)</a:t>
            </a:r>
            <a:r>
              <a:rPr lang="en-US" sz="2600" dirty="0"/>
              <a:t>;</a:t>
            </a:r>
            <a:endParaRPr lang="sr-Latn-CS" sz="2600" dirty="0"/>
          </a:p>
          <a:p>
            <a:pPr marL="547688" indent="-411163" eaLnBrk="1" hangingPunct="1">
              <a:spcAft>
                <a:spcPts val="600"/>
              </a:spcAft>
              <a:buClr>
                <a:srgbClr val="960000"/>
              </a:buClr>
              <a:buFont typeface="Calibri" pitchFamily="34" charset="0"/>
              <a:buAutoNum type="arabicParenR"/>
            </a:pPr>
            <a:r>
              <a:rPr lang="sr-Latn-CS" sz="2600" b="1" dirty="0"/>
              <a:t>Realizacije</a:t>
            </a:r>
            <a:r>
              <a:rPr lang="sr-Latn-CS" sz="2600" dirty="0"/>
              <a:t> (rasuđivanje, odlučivanje, prenošenje informacije do efektora i samo izvršenje odgovora)</a:t>
            </a:r>
            <a:r>
              <a:rPr lang="en-US" sz="2600" dirty="0"/>
              <a:t>.</a:t>
            </a:r>
            <a:endParaRPr lang="sr-Latn-CS" sz="1600" dirty="0"/>
          </a:p>
          <a:p>
            <a:pPr marL="593725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960000"/>
              </a:buClr>
            </a:pPr>
            <a:r>
              <a:rPr lang="sr-Latn-CS" sz="2600" dirty="0"/>
              <a:t>Čula se mogu podeliti na:</a:t>
            </a:r>
            <a:endParaRPr lang="en-US" sz="2600" dirty="0"/>
          </a:p>
          <a:p>
            <a:pPr marL="547688" indent="-411163" eaLnBrk="1" hangingPunct="1"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ü"/>
            </a:pPr>
            <a:r>
              <a:rPr lang="sr-Latn-CS" sz="2600" b="1" dirty="0"/>
              <a:t>interna</a:t>
            </a:r>
            <a:r>
              <a:rPr lang="sr-Latn-CS" sz="2600" dirty="0"/>
              <a:t> (bol, glad, žeđ)</a:t>
            </a:r>
            <a:r>
              <a:rPr lang="en-US" sz="2600" dirty="0"/>
              <a:t>;</a:t>
            </a:r>
          </a:p>
          <a:p>
            <a:pPr marL="547688" indent="-411163" eaLnBrk="1" hangingPunct="1"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ü"/>
            </a:pPr>
            <a:r>
              <a:rPr lang="sr-Latn-CS" sz="2600" b="1" dirty="0"/>
              <a:t>eksterna</a:t>
            </a:r>
            <a:r>
              <a:rPr lang="sr-Latn-CS" sz="2600" dirty="0"/>
              <a:t> (vid, sluh, dodir, ukus, miris, </a:t>
            </a:r>
            <a:r>
              <a:rPr lang="en-US" sz="2600" dirty="0"/>
              <a:t>t</a:t>
            </a:r>
            <a:r>
              <a:rPr lang="sr-Latn-CS" sz="2600" dirty="0"/>
              <a:t>emperatura)</a:t>
            </a:r>
            <a:r>
              <a:rPr lang="en-US" sz="2600" dirty="0"/>
              <a:t>;</a:t>
            </a:r>
          </a:p>
          <a:p>
            <a:pPr marL="547688" indent="-411163" eaLnBrk="1" hangingPunct="1"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ü"/>
            </a:pPr>
            <a:r>
              <a:rPr lang="sr-Latn-CS" sz="2600" b="1" dirty="0"/>
              <a:t>kinestetička </a:t>
            </a:r>
            <a:r>
              <a:rPr lang="sr-Latn-CS" sz="2600" dirty="0"/>
              <a:t>(osećaj sopstvenih položaja i pokreta)</a:t>
            </a:r>
            <a:r>
              <a:rPr lang="en-US" sz="2600" dirty="0"/>
              <a:t>.</a:t>
            </a:r>
            <a:endParaRPr lang="sr-Latn-CS" sz="2600" dirty="0"/>
          </a:p>
          <a:p>
            <a:pPr marL="547688" indent="-411163" eaLnBrk="1" hangingPunct="1">
              <a:lnSpc>
                <a:spcPct val="90000"/>
              </a:lnSpc>
              <a:buClr>
                <a:srgbClr val="000000"/>
              </a:buClr>
              <a:buFont typeface="Calibri" pitchFamily="34" charset="0"/>
              <a:buAutoNum type="arabicParenR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03315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1570</TotalTime>
  <Words>2996</Words>
  <Application>Microsoft Office PowerPoint</Application>
  <PresentationFormat>On-screen Show (4:3)</PresentationFormat>
  <Paragraphs>358</Paragraphs>
  <Slides>53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 Math</vt:lpstr>
      <vt:lpstr>Georgia</vt:lpstr>
      <vt:lpstr>Trebuchet MS</vt:lpstr>
      <vt:lpstr>Wingdings</vt:lpstr>
      <vt:lpstr>Wingdings 2</vt:lpstr>
      <vt:lpstr>Austin</vt:lpstr>
      <vt:lpstr>Equation</vt:lpstr>
      <vt:lpstr>PowerPoint Presentation</vt:lpstr>
      <vt:lpstr>OBRADA INFORMACIJA</vt:lpstr>
      <vt:lpstr>PowerPoint Presentation</vt:lpstr>
      <vt:lpstr>PAMĆENJE</vt:lpstr>
      <vt:lpstr>ODLUČIVANJE</vt:lpstr>
      <vt:lpstr>KORACI U ODLUČIVANJU</vt:lpstr>
      <vt:lpstr>KARAKTERISTIKE PROCESA DONOŠENJA ODLUKE</vt:lpstr>
      <vt:lpstr>        PRIJEM I OBRADA INFORMACIJA   </vt:lpstr>
      <vt:lpstr>PowerPoint Presentation</vt:lpstr>
      <vt:lpstr>Prijem i obrada informacija</vt:lpstr>
      <vt:lpstr>ANALIZATOR VIDA</vt:lpstr>
      <vt:lpstr>PowerPoint Presentation</vt:lpstr>
      <vt:lpstr>Osnovne karakteristike analizatora vida su:  1) Ugaone dimenzije vizuelnih znakova 2) Osvetljenost 3) Sjajnost 4) Kontrast 5) Kritična frekvencija treptaja 6) Vreme adaptacije 7) Akomodacija oka 8) Zaslepljenost 9) Spektralna osetljivost oka 10) Oštrina vida                                                </vt:lpstr>
      <vt:lpstr>1) Ugaone dimenzije vizuelnih znakova                                               </vt:lpstr>
      <vt:lpstr>PowerPoint Presentation</vt:lpstr>
      <vt:lpstr>PowerPoint Presentation</vt:lpstr>
      <vt:lpstr>2) Osvetljenost</vt:lpstr>
      <vt:lpstr>3) Sjajnost</vt:lpstr>
      <vt:lpstr>PowerPoint Presentation</vt:lpstr>
      <vt:lpstr>5) Kritična frekvencija treptaja</vt:lpstr>
      <vt:lpstr>6) Vreme adaptacije</vt:lpstr>
      <vt:lpstr>8) Zaslepljenost</vt:lpstr>
      <vt:lpstr>9) Spektralna osetljivost oka</vt:lpstr>
      <vt:lpstr>VIDNO POLJE</vt:lpstr>
      <vt:lpstr>Vidno polje</vt:lpstr>
      <vt:lpstr>PowerPoint Presentation</vt:lpstr>
      <vt:lpstr>Vidno polje</vt:lpstr>
      <vt:lpstr>PowerPoint Presentation</vt:lpstr>
      <vt:lpstr>VIDNO POLJE</vt:lpstr>
      <vt:lpstr>ANALIZATOR ZVUKA</vt:lpstr>
      <vt:lpstr>PowerPoint Presentation</vt:lpstr>
      <vt:lpstr>PowerPoint Presentation</vt:lpstr>
      <vt:lpstr>2) NIVO INTENZITETA ZVUKA</vt:lpstr>
      <vt:lpstr>PowerPoint Presentation</vt:lpstr>
      <vt:lpstr>4) NIVO JAČINE ZVUKA</vt:lpstr>
      <vt:lpstr>ANALIZATOR DODIRA</vt:lpstr>
      <vt:lpstr>UPOREĐIVANJE ČULA VIDA I SLUHA </vt:lpstr>
      <vt:lpstr>INDIKATORI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Prijem i obrada informacija</dc:title>
  <dc:creator>user</dc:creator>
  <cp:lastModifiedBy>Bojan Bijelic</cp:lastModifiedBy>
  <cp:revision>158</cp:revision>
  <dcterms:created xsi:type="dcterms:W3CDTF">2009-04-26T13:28:57Z</dcterms:created>
  <dcterms:modified xsi:type="dcterms:W3CDTF">2022-12-29T16:09:35Z</dcterms:modified>
</cp:coreProperties>
</file>